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38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40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88" r:id="rId122"/>
    <p:sldId id="389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7" r:id="rId132"/>
    <p:sldId id="390" r:id="rId133"/>
    <p:sldId id="393" r:id="rId134"/>
    <p:sldId id="395" r:id="rId135"/>
    <p:sldId id="394" r:id="rId136"/>
    <p:sldId id="401" r:id="rId137"/>
    <p:sldId id="396" r:id="rId138"/>
    <p:sldId id="397" r:id="rId139"/>
    <p:sldId id="402" r:id="rId140"/>
    <p:sldId id="398" r:id="rId141"/>
    <p:sldId id="392" r:id="rId142"/>
    <p:sldId id="399" r:id="rId143"/>
    <p:sldId id="400" r:id="rId144"/>
    <p:sldId id="385" r:id="rId1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3344F-4604-4924-A10F-E9F0D2CC2C6D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F9813-71E1-46E4-99D7-EEE4AC40F5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3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9813-71E1-46E4-99D7-EEE4AC40F58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6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9813-71E1-46E4-99D7-EEE4AC40F587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5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46B7A7-3B47-4662-A8CC-B95527572AF8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3913" y="2363788"/>
            <a:ext cx="0" cy="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342063"/>
            <a:ext cx="949325" cy="119062"/>
          </a:xfrm>
        </p:spPr>
        <p:txBody>
          <a:bodyPr lIns="88654" tIns="44327" rIns="88654" bIns="44327"/>
          <a:lstStyle/>
          <a:p>
            <a:pPr defTabSz="901700">
              <a:spcBef>
                <a:spcPct val="0"/>
              </a:spcBef>
            </a:pPr>
            <a:endParaRPr lang="zh-CN" altLang="zh-CN"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9813-71E1-46E4-99D7-EEE4AC40F587}" type="slidenum">
              <a:rPr lang="zh-CN" altLang="en-US" smtClean="0"/>
              <a:pPr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3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9813-71E1-46E4-99D7-EEE4AC40F587}" type="slidenum">
              <a:rPr lang="zh-CN" altLang="en-US" smtClean="0"/>
              <a:pPr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8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9813-71E1-46E4-99D7-EEE4AC40F587}" type="slidenum">
              <a:rPr lang="zh-CN" altLang="en-US" smtClean="0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2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5C7117-3514-4B10-AF24-E8A08F0393A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C7C2F70-CB1E-4780-BD96-B033A14ACA2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AD2F92-7B23-4F31-AA40-3C4A2A308EC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AAE7593-33A6-454A-BD1B-235DF6D45A0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6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2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45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8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1.w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microsoft.com/~heckerman/" TargetMode="External"/><Relationship Id="rId2" Type="http://schemas.openxmlformats.org/officeDocument/2006/relationships/hyperlink" Target="http://www.cs.huji.ac.il/~ni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auc.dk/~fvj/" TargetMode="External"/><Relationship Id="rId4" Type="http://schemas.openxmlformats.org/officeDocument/2006/relationships/hyperlink" Target="http://bayes.cs.ucla.edu/jp_home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zuwhan/bn.html" TargetMode="External"/><Relationship Id="rId2" Type="http://schemas.openxmlformats.org/officeDocument/2006/relationships/hyperlink" Target="http://www.cs.huji.ac.il/labs/compbio/Reposi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ugin.dk/" TargetMode="External"/><Relationship Id="rId4" Type="http://schemas.openxmlformats.org/officeDocument/2006/relationships/hyperlink" Target="http://www.research.microsoft.com/research/dtg/msbn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3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54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5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93.wmf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95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65.bin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2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10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agebase.org/challenges-overview/2013-dream-challenges/" TargetMode="External"/><Relationship Id="rId2" Type="http://schemas.openxmlformats.org/officeDocument/2006/relationships/hyperlink" Target="http://www.the-dream-project.org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73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74.bin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13.w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8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4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8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0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4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5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taffa.wi.mit.edu/cgi-bin/young_public/navframe.cgi?s=17&amp;f=downloaddata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8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0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</a:t>
            </a:r>
            <a:r>
              <a:rPr lang="en-US" altLang="zh-CN" dirty="0" smtClean="0"/>
              <a:t>: Regulatory Network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Regulatory network</a:t>
            </a:r>
          </a:p>
          <a:p>
            <a:r>
              <a:rPr lang="en-US" altLang="zh-CN" dirty="0" smtClean="0"/>
              <a:t>Reverse engineering</a:t>
            </a:r>
          </a:p>
          <a:p>
            <a:r>
              <a:rPr lang="en-US" altLang="zh-CN" dirty="0" smtClean="0"/>
              <a:t>Bayesian network</a:t>
            </a:r>
          </a:p>
          <a:p>
            <a:r>
              <a:rPr lang="en-US" altLang="zh-CN" dirty="0" smtClean="0"/>
              <a:t>Gaussian Graphical Model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476250"/>
            <a:ext cx="8496300" cy="57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5651500" y="6491288"/>
            <a:ext cx="316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Lee, et al. Science, 2002.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Network Model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/>
              <a:t>Random Variables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Individual genes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Experimental condition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Cell phase.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Discretization: 3 levels, -1,0,1, depending on whether the expression level is significantly lower than, similar to, great than the respective control. However, this may not be necessary (For continuous variable, a linear Gaussian conditional model can be used).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Bayesian Network (Cont.)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Sparse candidate algorithm: identify small number of candidate parents for each gene based on simple local statistics (such as mutual information).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Bootstrap confidence estimation: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Use re-sampling to generate perturbations of training data.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Use the number of times of feature is repeated among networks from these datasets to estimate confidence of Bayesian network features.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Sparse Candidate Algorithm</a:t>
            </a:r>
          </a:p>
        </p:txBody>
      </p:sp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84784"/>
            <a:ext cx="6629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4000" b="1">
                <a:solidFill>
                  <a:schemeClr val="folHlink"/>
                </a:solidFill>
              </a:rPr>
              <a:t>Estimate Feature Significance Bootstrap Method</a:t>
            </a:r>
          </a:p>
        </p:txBody>
      </p:sp>
      <p:pic>
        <p:nvPicPr>
          <p:cNvPr id="2037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30342" y="1700808"/>
            <a:ext cx="8562833" cy="432375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Markov Relation</a:t>
            </a:r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Pairs with 80% confidence were evaluated against original clustering.</a:t>
            </a:r>
          </a:p>
          <a:p>
            <a:pPr lvl="1"/>
            <a:r>
              <a:rPr lang="en-US" altLang="zh-CN"/>
              <a:t>70% of these were intra-cluster.</a:t>
            </a:r>
          </a:p>
          <a:p>
            <a:pPr lvl="1"/>
            <a:r>
              <a:rPr lang="en-US" altLang="zh-CN"/>
              <a:t>The rest show interesting inter-cluster relations.</a:t>
            </a:r>
          </a:p>
          <a:p>
            <a:r>
              <a:rPr lang="en-US" altLang="zh-CN"/>
              <a:t>Most pairs are functionally related.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Markov Relation (Cont.)</a:t>
            </a:r>
          </a:p>
        </p:txBody>
      </p:sp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8385213" cy="4091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Order Relation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Dominant gene: genes are indicative or potential source of the cell-cycle process.</a:t>
            </a:r>
          </a:p>
          <a:p>
            <a:r>
              <a:rPr lang="en-US" altLang="zh-CN"/>
              <a:t>Dominance score: describing how strong that one gene can be the ancestor of other genes in the network.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127" y="1916832"/>
            <a:ext cx="7939473" cy="34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Dominant Genes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1143000" y="5715000"/>
            <a:ext cx="66294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Cell cycle control and initiation: CLN1, CLN2, CDC5.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latin typeface="Arial"/>
              </a:rPr>
              <a:t>……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2" name="Object 4"/>
          <p:cNvGraphicFramePr>
            <a:graphicFrameLocks noChangeAspect="1"/>
          </p:cNvGraphicFramePr>
          <p:nvPr/>
        </p:nvGraphicFramePr>
        <p:xfrm>
          <a:off x="900113" y="620713"/>
          <a:ext cx="7920037" cy="613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位图图像" r:id="rId3" imgW="6780952" imgH="5249008" progId="PBrush">
                  <p:embed/>
                </p:oleObj>
              </mc:Choice>
              <mc:Fallback>
                <p:oleObj name="位图图像" r:id="rId3" imgW="6780952" imgH="5249008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620713"/>
                        <a:ext cx="7920037" cy="613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Case 2: Pheromone and Mating Response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6135 genes, 320 samples under different conditions.</a:t>
            </a:r>
          </a:p>
          <a:p>
            <a:pPr>
              <a:lnSpc>
                <a:spcPct val="90000"/>
              </a:lnSpc>
            </a:pPr>
            <a:r>
              <a:rPr lang="en-US" altLang="zh-CN"/>
              <a:t>32 genes are selected.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Pheromone response signaling pathway.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Mating response.</a:t>
            </a:r>
          </a:p>
          <a:p>
            <a:pPr>
              <a:lnSpc>
                <a:spcPct val="90000"/>
              </a:lnSpc>
            </a:pPr>
            <a:r>
              <a:rPr lang="en-US" altLang="zh-CN"/>
              <a:t>Location data (transcription factor and DNA binding experiment, chip-chip data) are included as prior constraints.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333375"/>
            <a:ext cx="8353425" cy="603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5651500" y="6491288"/>
            <a:ext cx="316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Lee, et al. Science, 2002.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Genes Selected</a:t>
            </a:r>
          </a:p>
        </p:txBody>
      </p:sp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480720" cy="520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Location Analysis (Chip-chip)</a:t>
            </a:r>
          </a:p>
        </p:txBody>
      </p:sp>
      <p:pic>
        <p:nvPicPr>
          <p:cNvPr id="217094" name="Picture 6" descr="Chromatin Immunoprecipitation Schemat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81200"/>
            <a:ext cx="3276600" cy="4572000"/>
          </a:xfrm>
          <a:prstGeom prst="rect">
            <a:avLst/>
          </a:prstGeom>
          <a:noFill/>
        </p:spPr>
      </p:pic>
      <p:sp>
        <p:nvSpPr>
          <p:cNvPr id="217117" name="Text Box 29"/>
          <p:cNvSpPr txBox="1">
            <a:spLocks noChangeArrowheads="1"/>
          </p:cNvSpPr>
          <p:nvPr/>
        </p:nvSpPr>
        <p:spPr bwMode="auto">
          <a:xfrm>
            <a:off x="4648200" y="2057400"/>
            <a:ext cx="304800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/>
              <a:t>Crosslink protein to DNA</a:t>
            </a:r>
            <a:br>
              <a:rPr lang="en-US" altLang="zh-CN" dirty="0"/>
            </a:br>
            <a:r>
              <a:rPr lang="en-US" altLang="zh-CN" dirty="0"/>
              <a:t>in vivo with formaldehyde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/>
              <a:t>Break open cells and</a:t>
            </a:r>
            <a:br>
              <a:rPr lang="en-US" altLang="zh-CN" dirty="0"/>
            </a:br>
            <a:r>
              <a:rPr lang="en-US" altLang="zh-CN" dirty="0"/>
              <a:t>shear DNA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zh-CN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 err="1"/>
              <a:t>Immunoprecipitate</a:t>
            </a:r>
            <a:endParaRPr lang="en-US" altLang="zh-CN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zh-CN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/>
              <a:t>Reverse-</a:t>
            </a:r>
            <a:r>
              <a:rPr lang="en-US" altLang="zh-CN" dirty="0" err="1"/>
              <a:t>crosslinks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blunt DNA and </a:t>
            </a:r>
            <a:r>
              <a:rPr lang="en-US" altLang="zh-CN" dirty="0" err="1"/>
              <a:t>ligate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to unidirectional linkers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/>
              <a:t>LM-PCR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dirty="0"/>
              <a:t>Hybridize to array</a:t>
            </a:r>
          </a:p>
        </p:txBody>
      </p:sp>
      <p:sp>
        <p:nvSpPr>
          <p:cNvPr id="217118" name="Text Box 30"/>
          <p:cNvSpPr txBox="1">
            <a:spLocks noChangeArrowheads="1"/>
          </p:cNvSpPr>
          <p:nvPr/>
        </p:nvSpPr>
        <p:spPr bwMode="auto">
          <a:xfrm>
            <a:off x="7620000" y="1981200"/>
            <a:ext cx="7334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http://inside.wi.mit.edu/young/pub/locationanalysis.html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folHlink"/>
                </a:solidFill>
              </a:rPr>
              <a:t>Bayesian Network Model</a:t>
            </a:r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/>
              <a:t>Random variables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32 genes.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Mating type (Mata, Mat</a:t>
            </a:r>
            <a:r>
              <a:rPr lang="en-US" altLang="zh-CN" sz="2400">
                <a:latin typeface="Symbol" pitchFamily="18" charset="2"/>
              </a:rPr>
              <a:t>a</a:t>
            </a:r>
            <a:r>
              <a:rPr lang="en-US" altLang="zh-CN" sz="2400"/>
              <a:t>).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Discrimination: to 4 levels while preserving over 98% of the original total mutual information between pairs of genes. 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Location data: set the constraints specifying which edges are required to be present and which are required to be absent.</a:t>
            </a:r>
          </a:p>
          <a:p>
            <a:pPr>
              <a:lnSpc>
                <a:spcPct val="90000"/>
              </a:lnSpc>
            </a:pP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Bayesian Network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Score: Bayesian score metric (BSM).</a:t>
            </a:r>
          </a:p>
          <a:p>
            <a:r>
              <a:rPr lang="en-US" altLang="zh-CN"/>
              <a:t>Local heuristic searching algorithm: simulated annealing.</a:t>
            </a:r>
          </a:p>
          <a:p>
            <a:r>
              <a:rPr lang="en-US" altLang="zh-CN"/>
              <a:t>Caching: keeping the top 500 structures recorded.</a:t>
            </a:r>
          </a:p>
          <a:p>
            <a:r>
              <a:rPr lang="en-US" altLang="zh-CN"/>
              <a:t>Feature induction: Average features within top 500 structures.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Bayesian Network (Cont.)</a:t>
            </a:r>
          </a:p>
        </p:txBody>
      </p:sp>
      <p:pic>
        <p:nvPicPr>
          <p:cNvPr id="2191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78406"/>
            <a:ext cx="5039072" cy="149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1259632" y="3789040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/>
              <a:t>Approximation:</a:t>
            </a:r>
          </a:p>
        </p:txBody>
      </p:sp>
      <p:pic>
        <p:nvPicPr>
          <p:cNvPr id="2191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653136"/>
            <a:ext cx="4083334" cy="13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Learned Network Without Constraint</a:t>
            </a:r>
          </a:p>
        </p:txBody>
      </p:sp>
      <p:pic>
        <p:nvPicPr>
          <p:cNvPr id="220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67056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1752600" y="5638800"/>
            <a:ext cx="5638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Node color: Different function.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Edge color:Solid black (0.99-1.0), dash blue (0.75-0.99), dot blue (0.5-0.75).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Learned Network With Constraints</a:t>
            </a:r>
          </a:p>
        </p:txBody>
      </p:sp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63246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696200" y="3048000"/>
            <a:ext cx="914400" cy="3281363"/>
            <a:chOff x="4848" y="1296"/>
            <a:chExt cx="576" cy="2067"/>
          </a:xfrm>
        </p:grpSpPr>
        <p:sp>
          <p:nvSpPr>
            <p:cNvPr id="222214" name="Text Box 6"/>
            <p:cNvSpPr txBox="1">
              <a:spLocks noChangeArrowheads="1"/>
            </p:cNvSpPr>
            <p:nvPr/>
          </p:nvSpPr>
          <p:spPr bwMode="auto">
            <a:xfrm>
              <a:off x="4848" y="1296"/>
              <a:ext cx="5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STE12</a:t>
              </a:r>
            </a:p>
          </p:txBody>
        </p:sp>
        <p:sp>
          <p:nvSpPr>
            <p:cNvPr id="222215" name="AutoShape 7"/>
            <p:cNvSpPr>
              <a:spLocks noChangeArrowheads="1"/>
            </p:cNvSpPr>
            <p:nvPr/>
          </p:nvSpPr>
          <p:spPr bwMode="auto">
            <a:xfrm>
              <a:off x="4944" y="1632"/>
              <a:ext cx="306" cy="615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16" name="Text Box 8"/>
            <p:cNvSpPr txBox="1">
              <a:spLocks noChangeArrowheads="1"/>
            </p:cNvSpPr>
            <p:nvPr/>
          </p:nvSpPr>
          <p:spPr bwMode="auto">
            <a:xfrm>
              <a:off x="4944" y="2352"/>
              <a:ext cx="480" cy="1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FUS1</a:t>
              </a:r>
            </a:p>
            <a:p>
              <a:pPr>
                <a:spcBef>
                  <a:spcPct val="50000"/>
                </a:spcBef>
              </a:pPr>
              <a:r>
                <a:rPr lang="en-US" altLang="zh-CN"/>
                <a:t>FUS3</a:t>
              </a:r>
            </a:p>
            <a:p>
              <a:pPr>
                <a:spcBef>
                  <a:spcPct val="50000"/>
                </a:spcBef>
              </a:pPr>
              <a:r>
                <a:rPr lang="en-US" altLang="zh-CN"/>
                <a:t>AGA1</a:t>
              </a:r>
            </a:p>
            <a:p>
              <a:pPr>
                <a:spcBef>
                  <a:spcPct val="50000"/>
                </a:spcBef>
              </a:pPr>
              <a:r>
                <a:rPr lang="en-US" altLang="zh-CN"/>
                <a:t>FAR1</a:t>
              </a:r>
            </a:p>
          </p:txBody>
        </p:sp>
      </p:grpSp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7467600" y="21336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Constraints included: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App2. Bayesian Classifier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 smtClean="0"/>
              <a:t>Reference:</a:t>
            </a:r>
          </a:p>
          <a:p>
            <a:pPr lvl="1">
              <a:spcBef>
                <a:spcPct val="50000"/>
              </a:spcBef>
            </a:pPr>
            <a:r>
              <a:rPr lang="en-US" altLang="zh-CN" dirty="0" err="1" smtClean="0"/>
              <a:t>N.Friedman</a:t>
            </a:r>
            <a:r>
              <a:rPr lang="en-US" altLang="zh-CN" dirty="0" smtClean="0"/>
              <a:t>. Building classifier using Bayesian networks. Proc. NCAI 1277-1284, 1996.</a:t>
            </a:r>
          </a:p>
          <a:p>
            <a:pPr lvl="1">
              <a:spcBef>
                <a:spcPct val="50000"/>
              </a:spcBef>
            </a:pPr>
            <a:r>
              <a:rPr lang="en-US" altLang="zh-CN" dirty="0" err="1" smtClean="0"/>
              <a:t>O.D.King</a:t>
            </a:r>
            <a:r>
              <a:rPr lang="en-US" altLang="zh-CN" dirty="0" smtClean="0"/>
              <a:t> et al. Predicting Gene Function From Patterns of Annotation. </a:t>
            </a:r>
            <a:r>
              <a:rPr lang="en-US" altLang="zh-CN" i="1" dirty="0" smtClean="0"/>
              <a:t>Genome Research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13</a:t>
            </a:r>
            <a:r>
              <a:rPr lang="en-US" altLang="zh-CN" dirty="0" smtClean="0"/>
              <a:t>: 896-904, 2003.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98525"/>
            <a:ext cx="7793037" cy="777875"/>
          </a:xfrm>
        </p:spPr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Basic Problem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Given a dataset </a:t>
            </a:r>
          </a:p>
          <a:p>
            <a:pPr lvl="1"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{</a:t>
            </a:r>
            <a:r>
              <a:rPr lang="en-US" altLang="zh-CN" sz="2400" i="1"/>
              <a:t>(X</a:t>
            </a:r>
            <a:r>
              <a:rPr lang="en-US" altLang="zh-CN" sz="2400" i="1" baseline="-25000"/>
              <a:t>1,</a:t>
            </a:r>
            <a:r>
              <a:rPr lang="en-US" altLang="zh-CN" sz="2400" i="1"/>
              <a:t>c), (x</a:t>
            </a:r>
            <a:r>
              <a:rPr lang="en-US" altLang="zh-CN" sz="2400" i="1" baseline="-25000"/>
              <a:t>2,</a:t>
            </a:r>
            <a:r>
              <a:rPr lang="en-US" altLang="zh-CN" sz="2400" i="1"/>
              <a:t>c),</a:t>
            </a:r>
            <a:r>
              <a:rPr lang="en-US" altLang="zh-CN" sz="2400" i="1">
                <a:latin typeface="Verdana"/>
              </a:rPr>
              <a:t>…</a:t>
            </a:r>
            <a:r>
              <a:rPr lang="en-US" altLang="zh-CN" sz="2400" i="1"/>
              <a:t> ,(X</a:t>
            </a:r>
            <a:r>
              <a:rPr lang="en-US" altLang="zh-CN" sz="2400" i="1" baseline="-25000"/>
              <a:t>N-1,</a:t>
            </a:r>
            <a:r>
              <a:rPr lang="en-US" altLang="zh-CN" sz="2400" i="1"/>
              <a:t>c), (X</a:t>
            </a:r>
            <a:r>
              <a:rPr lang="en-US" altLang="zh-CN" sz="2400" i="1" baseline="-25000"/>
              <a:t>N,</a:t>
            </a:r>
            <a:r>
              <a:rPr lang="en-US" altLang="zh-CN" sz="2400" i="1"/>
              <a:t>c)</a:t>
            </a:r>
            <a:r>
              <a:rPr lang="en-US" altLang="zh-CN" sz="2400"/>
              <a:t>}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Here X</a:t>
            </a:r>
            <a:r>
              <a:rPr lang="en-US" altLang="zh-CN" sz="2400" baseline="-25000"/>
              <a:t>i </a:t>
            </a:r>
            <a:r>
              <a:rPr lang="en-US" altLang="zh-CN" sz="2400"/>
              <a:t>stands for the training data,c</a:t>
            </a:r>
            <a:r>
              <a:rPr lang="en-US" altLang="zh-CN" sz="2400" baseline="-25000"/>
              <a:t> </a:t>
            </a:r>
            <a:r>
              <a:rPr lang="en-US" altLang="zh-CN" sz="2400"/>
              <a:t>stands for the class label,assuming we have </a:t>
            </a:r>
            <a:r>
              <a:rPr lang="en-US" altLang="zh-CN" sz="2400" i="1"/>
              <a:t>m</a:t>
            </a:r>
            <a:r>
              <a:rPr lang="en-US" altLang="zh-CN" sz="2400"/>
              <a:t> classes,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We estimate the probability.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			</a:t>
            </a:r>
            <a:r>
              <a:rPr lang="en-US" altLang="zh-CN"/>
              <a:t>	</a:t>
            </a:r>
            <a:r>
              <a:rPr lang="en-US" altLang="zh-CN" sz="2400"/>
              <a:t>P(C</a:t>
            </a:r>
            <a:r>
              <a:rPr lang="en-US" altLang="zh-CN" sz="2400" baseline="-25000"/>
              <a:t>i</a:t>
            </a:r>
            <a:r>
              <a:rPr lang="en-US" altLang="zh-CN" sz="2400"/>
              <a:t> |X), </a:t>
            </a:r>
            <a:r>
              <a:rPr lang="en-US" altLang="zh-CN" sz="2400" i="1"/>
              <a:t>i=1,2,</a:t>
            </a:r>
            <a:r>
              <a:rPr lang="en-US" altLang="zh-CN" sz="2400" i="1">
                <a:latin typeface="Verdana"/>
              </a:rPr>
              <a:t>…</a:t>
            </a:r>
            <a:r>
              <a:rPr lang="en-US" altLang="zh-CN" sz="2400" i="1"/>
              <a:t>,m 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The classifier is then denoted by: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How can we estimate the posterior probability?</a:t>
            </a:r>
          </a:p>
        </p:txBody>
      </p:sp>
      <p:graphicFrame>
        <p:nvGraphicFramePr>
          <p:cNvPr id="183300" name="Object 4"/>
          <p:cNvGraphicFramePr>
            <a:graphicFrameLocks noChangeAspect="1"/>
          </p:cNvGraphicFramePr>
          <p:nvPr/>
        </p:nvGraphicFramePr>
        <p:xfrm>
          <a:off x="2915816" y="4509120"/>
          <a:ext cx="3168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3" imgW="1117440" imgH="304560" progId="Equation.3">
                  <p:embed/>
                </p:oleObj>
              </mc:Choice>
              <mc:Fallback>
                <p:oleObj name="Equation" r:id="rId3" imgW="111744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509120"/>
                        <a:ext cx="31686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folHlink"/>
                </a:solidFill>
              </a:rPr>
              <a:t>Na</a:t>
            </a:r>
            <a:r>
              <a:rPr lang="en-US" altLang="zh-CN" b="1">
                <a:solidFill>
                  <a:schemeClr val="folHlink"/>
                </a:solidFill>
                <a:latin typeface="Arial"/>
              </a:rPr>
              <a:t>ï</a:t>
            </a:r>
            <a:r>
              <a:rPr lang="en-US" altLang="zh-CN" b="1">
                <a:solidFill>
                  <a:schemeClr val="folHlink"/>
                </a:solidFill>
              </a:rPr>
              <a:t>ve Bayesian Network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1916832"/>
            <a:ext cx="7772400" cy="1981200"/>
          </a:xfrm>
        </p:spPr>
        <p:txBody>
          <a:bodyPr/>
          <a:lstStyle/>
          <a:p>
            <a:r>
              <a:rPr lang="en-US" altLang="zh-CN" sz="2800" dirty="0"/>
              <a:t>Assumption: all the variables are independent, given the class label.</a:t>
            </a:r>
          </a:p>
          <a:p>
            <a:r>
              <a:rPr lang="en-US" altLang="zh-CN" sz="2800" dirty="0"/>
              <a:t>Joint distribution.</a:t>
            </a:r>
          </a:p>
        </p:txBody>
      </p:sp>
      <p:graphicFrame>
        <p:nvGraphicFramePr>
          <p:cNvPr id="18432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995936" y="2996952"/>
          <a:ext cx="33845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3" imgW="2184120" imgH="291960" progId="Equation.3">
                  <p:embed/>
                </p:oleObj>
              </mc:Choice>
              <mc:Fallback>
                <p:oleObj name="Equation" r:id="rId3" imgW="218412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996952"/>
                        <a:ext cx="3384550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7" name="Picture 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2916238" y="4005263"/>
            <a:ext cx="4176712" cy="240188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Multiple Conditions</a:t>
            </a:r>
          </a:p>
        </p:txBody>
      </p:sp>
      <p:pic>
        <p:nvPicPr>
          <p:cNvPr id="13315" name="Picture 3" descr="condition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0329" y="1196752"/>
            <a:ext cx="6319943" cy="5479174"/>
          </a:xfrm>
          <a:noFill/>
          <a:ln/>
        </p:spPr>
      </p:pic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7086600" y="1371600"/>
            <a:ext cx="2057400" cy="2993504"/>
          </a:xfrm>
          <a:prstGeom prst="wedgeRoundRectCallout">
            <a:avLst>
              <a:gd name="adj1" fmla="val -65972"/>
              <a:gd name="adj2" fmla="val 6710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457200" indent="-457200"/>
            <a:r>
              <a:rPr lang="en-US" altLang="zh-CN" sz="1600" dirty="0">
                <a:solidFill>
                  <a:schemeClr val="bg2"/>
                </a:solidFill>
                <a:latin typeface="Times New Roman" pitchFamily="18" charset="0"/>
              </a:rPr>
              <a:t>*All regulators were profiled in rich medium </a:t>
            </a:r>
          </a:p>
          <a:p>
            <a:pPr marL="457200" indent="-457200"/>
            <a:r>
              <a:rPr lang="en-US" altLang="zh-CN" sz="1600" dirty="0">
                <a:solidFill>
                  <a:schemeClr val="bg2"/>
                </a:solidFill>
                <a:latin typeface="Times New Roman" pitchFamily="18" charset="0"/>
              </a:rPr>
              <a:t>*A subset of these were profiled in at least one of 12 other environmental condition</a:t>
            </a:r>
            <a:r>
              <a:rPr lang="en-US" altLang="zh-CN" sz="2400" dirty="0">
                <a:solidFill>
                  <a:schemeClr val="bg2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7235825" y="5516563"/>
            <a:ext cx="165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Harbison et al. Nature 2004.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Tree Argumented Naive Bayes (TAN) Model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916832"/>
            <a:ext cx="7772400" cy="2097087"/>
          </a:xfrm>
        </p:spPr>
        <p:txBody>
          <a:bodyPr/>
          <a:lstStyle/>
          <a:p>
            <a:r>
              <a:rPr lang="en-US" altLang="zh-CN" dirty="0"/>
              <a:t>Bayesian network with the class as the root, will each attribute</a:t>
            </a:r>
            <a:r>
              <a:rPr lang="en-US" altLang="zh-CN" dirty="0">
                <a:latin typeface="Arial"/>
              </a:rPr>
              <a:t>’</a:t>
            </a:r>
            <a:r>
              <a:rPr lang="en-US" altLang="zh-CN" dirty="0"/>
              <a:t>s parent set contain class and at most one other attribute.</a:t>
            </a:r>
          </a:p>
        </p:txBody>
      </p:sp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789040"/>
            <a:ext cx="57721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最大权值相关树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 smtClean="0"/>
              <a:t>用一个相关树来近似变量的联合分布</a:t>
            </a:r>
            <a:endParaRPr lang="en-US" altLang="zh-CN" sz="2800" dirty="0" smtClean="0"/>
          </a:p>
          <a:p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    其中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表示</a:t>
            </a:r>
            <a:r>
              <a:rPr lang="en-US" altLang="zh-CN" sz="2800" dirty="0" err="1" smtClean="0"/>
              <a:t>i</a:t>
            </a:r>
            <a:r>
              <a:rPr lang="zh-CN" altLang="en-US" sz="2800" dirty="0" smtClean="0"/>
              <a:t>的父节点所对应的随机变量。</a:t>
            </a:r>
            <a:endParaRPr lang="en-US" altLang="zh-CN" sz="2800" dirty="0" smtClean="0"/>
          </a:p>
          <a:p>
            <a:r>
              <a:rPr lang="zh-CN" altLang="en-US" sz="2800" dirty="0" smtClean="0"/>
              <a:t>采用相对熵描述分布的差异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可以证明，最小化相对熵等价于极大化下面的互信息和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32378"/>
              </p:ext>
            </p:extLst>
          </p:nvPr>
        </p:nvGraphicFramePr>
        <p:xfrm>
          <a:off x="3373438" y="2133600"/>
          <a:ext cx="25241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" name="Formula" r:id="rId3" imgW="1416240" imgH="444600" progId="Equation.Ribbit">
                  <p:embed/>
                </p:oleObj>
              </mc:Choice>
              <mc:Fallback>
                <p:oleObj name="Formula" r:id="rId3" imgW="1416240" imgH="444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3438" y="2133600"/>
                        <a:ext cx="2524125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64627"/>
              </p:ext>
            </p:extLst>
          </p:nvPr>
        </p:nvGraphicFramePr>
        <p:xfrm>
          <a:off x="2483768" y="4005064"/>
          <a:ext cx="40973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1" name="Formula" r:id="rId5" imgW="2066400" imgH="384840" progId="Equation.Ribbit">
                  <p:embed/>
                </p:oleObj>
              </mc:Choice>
              <mc:Fallback>
                <p:oleObj name="Formula" r:id="rId5" imgW="206640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3768" y="4005064"/>
                        <a:ext cx="40973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701091"/>
              </p:ext>
            </p:extLst>
          </p:nvPr>
        </p:nvGraphicFramePr>
        <p:xfrm>
          <a:off x="3159125" y="5516563"/>
          <a:ext cx="268763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2" name="Formula" r:id="rId7" imgW="1355400" imgH="444600" progId="Equation.Ribbit">
                  <p:embed/>
                </p:oleObj>
              </mc:Choice>
              <mc:Fallback>
                <p:oleObj name="Formula" r:id="rId7" imgW="1355400" imgH="444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9125" y="5516563"/>
                        <a:ext cx="2687638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962675"/>
              </p:ext>
            </p:extLst>
          </p:nvPr>
        </p:nvGraphicFramePr>
        <p:xfrm>
          <a:off x="1691680" y="3068960"/>
          <a:ext cx="650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3" name="Formula" r:id="rId9" imgW="327960" imgH="180360" progId="Equation.Ribbit">
                  <p:embed/>
                </p:oleObj>
              </mc:Choice>
              <mc:Fallback>
                <p:oleObj name="Formula" r:id="rId9" imgW="327960" imgH="180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1680" y="3068960"/>
                        <a:ext cx="65087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8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最大权值相关树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算法</a:t>
            </a:r>
            <a:r>
              <a:rPr lang="en-US" altLang="zh-CN" dirty="0" smtClean="0"/>
              <a:t>(MWDT,</a:t>
            </a:r>
            <a:r>
              <a:rPr lang="zh-CN" altLang="en-US" dirty="0"/>
              <a:t> </a:t>
            </a:r>
            <a:r>
              <a:rPr lang="en-US" altLang="zh-CN" dirty="0" smtClean="0"/>
              <a:t>Maximum Weight Dependence Tree), </a:t>
            </a:r>
            <a:r>
              <a:rPr lang="zh-CN" altLang="en-US" dirty="0" smtClean="0"/>
              <a:t>即为生成树的</a:t>
            </a:r>
            <a:r>
              <a:rPr lang="en-US" altLang="zh-CN" dirty="0" err="1" smtClean="0"/>
              <a:t>Kruskal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对所有</a:t>
            </a:r>
            <a:r>
              <a:rPr lang="en-US" altLang="zh-CN" dirty="0" smtClean="0"/>
              <a:t>p(p-1)/2</a:t>
            </a:r>
            <a:r>
              <a:rPr lang="zh-CN" altLang="en-US" dirty="0" smtClean="0"/>
              <a:t>个变量对，计算其分支权值，并按降序排列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将权值最大的两个分支放入树中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如果没有形成闭环，则将下一个权值最大的分支加入树中，否则将其抛弃，重复此过程直到</a:t>
            </a:r>
            <a:r>
              <a:rPr lang="en-US" altLang="zh-CN" dirty="0" smtClean="0"/>
              <a:t>p-1</a:t>
            </a:r>
            <a:r>
              <a:rPr lang="zh-CN" altLang="en-US" dirty="0" smtClean="0"/>
              <a:t>个分支已经被选择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选择任意的根节点，计算概率分布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0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GO Function Prediction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Motivation: GO is the controlled vocabulary of gene functions. Predict gene function by the pattern of annotation. </a:t>
            </a:r>
          </a:p>
          <a:p>
            <a:r>
              <a:rPr lang="en-US" altLang="zh-CN"/>
              <a:t>Idea: If the annotation of two attribute tend to occur together in the database, then a gene holding one attribute is likely to hold the other as well.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Gene Ontology Structure</a:t>
            </a:r>
          </a:p>
        </p:txBody>
      </p:sp>
      <p:graphicFrame>
        <p:nvGraphicFramePr>
          <p:cNvPr id="226308" name="Object 4"/>
          <p:cNvGraphicFramePr>
            <a:graphicFrameLocks noChangeAspect="1"/>
          </p:cNvGraphicFramePr>
          <p:nvPr/>
        </p:nvGraphicFramePr>
        <p:xfrm>
          <a:off x="1619672" y="1772816"/>
          <a:ext cx="6248400" cy="442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位图图像" r:id="rId3" imgW="5733333" imgH="4057143" progId="PBrush">
                  <p:embed/>
                </p:oleObj>
              </mc:Choice>
              <mc:Fallback>
                <p:oleObj name="位图图像" r:id="rId3" imgW="5733333" imgH="405714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772816"/>
                        <a:ext cx="6248400" cy="442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Formalization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GO attributes j.  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j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indicate function. 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)=1 if gene is annotated with j.</a:t>
            </a:r>
          </a:p>
          <a:p>
            <a:r>
              <a:rPr lang="en-US" altLang="zh-CN" sz="2800" dirty="0"/>
              <a:t>Attribution set </a:t>
            </a:r>
            <a:r>
              <a:rPr lang="en-US" altLang="zh-CN" sz="2800" dirty="0" err="1"/>
              <a:t>nad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): neither ancestor nor  descendant attribute of one attribute j in the GO DAG.</a:t>
            </a:r>
          </a:p>
          <a:p>
            <a:pPr>
              <a:buFont typeface="Wingdings" pitchFamily="2" charset="2"/>
              <a:buNone/>
            </a:pPr>
            <a:endParaRPr lang="en-US" altLang="zh-CN" sz="2800" dirty="0"/>
          </a:p>
          <a:p>
            <a:r>
              <a:rPr lang="en-US" altLang="zh-CN" sz="2800" dirty="0"/>
              <a:t>The task is to estimate the probability</a:t>
            </a:r>
            <a:endParaRPr lang="en-US" altLang="zh-CN" sz="2800" baseline="-25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13299"/>
              </p:ext>
            </p:extLst>
          </p:nvPr>
        </p:nvGraphicFramePr>
        <p:xfrm>
          <a:off x="1619672" y="5301208"/>
          <a:ext cx="55229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Formula" r:id="rId3" imgW="2786400" imgH="180360" progId="Equation.Ribbit">
                  <p:embed/>
                </p:oleObj>
              </mc:Choice>
              <mc:Fallback>
                <p:oleObj name="Formula" r:id="rId3" imgW="2786400" imgH="180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5301208"/>
                        <a:ext cx="552291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Network Model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Nodes: GO attribute covers more than 10 genes, and no descendant covers more than 10 genes.</a:t>
            </a:r>
          </a:p>
          <a:p>
            <a:pPr lvl="1"/>
            <a:r>
              <a:rPr lang="en-US" altLang="zh-CN"/>
              <a:t>SGD, 170.</a:t>
            </a:r>
          </a:p>
          <a:p>
            <a:pPr lvl="1"/>
            <a:r>
              <a:rPr lang="en-US" altLang="zh-CN"/>
              <a:t>FlyBase, 218.</a:t>
            </a:r>
          </a:p>
          <a:p>
            <a:r>
              <a:rPr lang="en-US" altLang="zh-CN"/>
              <a:t>Constraints: just considering those structures logically consist with GO DAG.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76400"/>
            <a:ext cx="716280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73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Fragment of Learned Bayesian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Further Reading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N.Friedman et al. A structural EM algorithm for phylogenetic inference. </a:t>
            </a:r>
            <a:r>
              <a:rPr lang="en-US" altLang="zh-CN" i="1"/>
              <a:t>RECOMB2001</a:t>
            </a:r>
            <a:r>
              <a:rPr lang="en-US" altLang="zh-CN"/>
              <a:t>.</a:t>
            </a:r>
          </a:p>
          <a:p>
            <a:r>
              <a:rPr lang="en-US" altLang="zh-CN"/>
              <a:t>E.Segal et al. From promoter sequence to gene expression data. </a:t>
            </a:r>
            <a:r>
              <a:rPr lang="en-US" altLang="zh-CN" i="1"/>
              <a:t>RECOMB2002</a:t>
            </a:r>
            <a:r>
              <a:rPr lang="en-US" altLang="zh-CN"/>
              <a:t>.</a:t>
            </a:r>
          </a:p>
          <a:p>
            <a:r>
              <a:rPr lang="en-US" altLang="zh-CN"/>
              <a:t>E.Segal. Regulatory module. Nature Genetics 34: 2003.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Network Sourses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3600"/>
              <a:t>Peoples</a:t>
            </a:r>
          </a:p>
          <a:p>
            <a:pPr lvl="1">
              <a:lnSpc>
                <a:spcPct val="80000"/>
              </a:lnSpc>
            </a:pPr>
            <a:r>
              <a:rPr lang="en-US" altLang="zh-CN"/>
              <a:t>N.Friedman </a:t>
            </a:r>
            <a:r>
              <a:rPr lang="en-US" altLang="zh-CN" sz="2400">
                <a:hlinkClick r:id="rId2"/>
              </a:rPr>
              <a:t>http://www.cs.huji.ac.il/~nir/</a:t>
            </a:r>
            <a:endParaRPr lang="en-US" altLang="zh-CN" sz="2400"/>
          </a:p>
          <a:p>
            <a:pPr lvl="1">
              <a:lnSpc>
                <a:spcPct val="80000"/>
              </a:lnSpc>
            </a:pPr>
            <a:r>
              <a:rPr lang="en-US" altLang="zh-CN"/>
              <a:t>D.Heckman </a:t>
            </a:r>
            <a:r>
              <a:rPr lang="en-US" altLang="zh-CN" sz="2400">
                <a:hlinkClick r:id="rId3"/>
              </a:rPr>
              <a:t>http://www.research.microsoft.com/~heckerman/</a:t>
            </a:r>
            <a:endParaRPr lang="en-US" altLang="zh-CN" sz="2400"/>
          </a:p>
          <a:p>
            <a:pPr lvl="1">
              <a:lnSpc>
                <a:spcPct val="80000"/>
              </a:lnSpc>
            </a:pPr>
            <a:r>
              <a:rPr lang="en-US" altLang="zh-CN"/>
              <a:t>J. PEARL </a:t>
            </a:r>
            <a:r>
              <a:rPr lang="en-US" altLang="zh-CN" sz="2000">
                <a:hlinkClick r:id="rId4"/>
              </a:rPr>
              <a:t>http://bayes.cs.ucla.edu/jp_home.html</a:t>
            </a:r>
            <a:endParaRPr lang="en-US" altLang="zh-CN" sz="2000"/>
          </a:p>
          <a:p>
            <a:pPr lvl="1">
              <a:lnSpc>
                <a:spcPct val="80000"/>
              </a:lnSpc>
            </a:pPr>
            <a:r>
              <a:rPr lang="en-US" altLang="zh-CN"/>
              <a:t>F.V.Jensen </a:t>
            </a:r>
            <a:r>
              <a:rPr lang="en-US" altLang="zh-CN" sz="2400">
                <a:hlinkClick r:id="rId5"/>
              </a:rPr>
              <a:t>http://www.cs.auc.dk/~fvj/</a:t>
            </a:r>
            <a:endParaRPr lang="en-US" altLang="zh-CN" sz="2400"/>
          </a:p>
          <a:p>
            <a:pPr lvl="1">
              <a:lnSpc>
                <a:spcPct val="80000"/>
              </a:lnSpc>
            </a:pPr>
            <a:r>
              <a:rPr lang="en-US" altLang="zh-CN">
                <a:latin typeface="Arial"/>
              </a:rPr>
              <a:t>……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II: Reverse Engineering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5800" dirty="0" smtClean="0">
                <a:ea typeface="ＭＳ Ｐゴシック" pitchFamily="34" charset="-128"/>
              </a:rPr>
              <a:t>Given: a (large) set of gene expression observations</a:t>
            </a:r>
          </a:p>
          <a:p>
            <a:r>
              <a:rPr lang="en-US" altLang="zh-CN" sz="5800" dirty="0" smtClean="0">
                <a:ea typeface="ＭＳ Ｐゴシック" pitchFamily="34" charset="-128"/>
              </a:rPr>
              <a:t>Goal: find the network fits that observation data.</a:t>
            </a:r>
          </a:p>
          <a:p>
            <a:endParaRPr lang="en-US" altLang="zh-CN" sz="5100" dirty="0" smtClean="0">
              <a:ea typeface="ＭＳ Ｐゴシック" pitchFamily="34" charset="-128"/>
            </a:endParaRPr>
          </a:p>
          <a:p>
            <a:endParaRPr lang="en-US" altLang="zh-CN" sz="5100" dirty="0" smtClean="0">
              <a:ea typeface="ＭＳ Ｐゴシック" pitchFamily="34" charset="-128"/>
            </a:endParaRPr>
          </a:p>
          <a:p>
            <a:r>
              <a:rPr lang="en-US" altLang="zh-CN" sz="5900" dirty="0" smtClean="0">
                <a:ea typeface="ＭＳ Ｐゴシック" pitchFamily="34" charset="-128"/>
              </a:rPr>
              <a:t>References:</a:t>
            </a:r>
          </a:p>
          <a:p>
            <a:pPr lvl="1"/>
            <a:r>
              <a:rPr lang="en-US" altLang="zh-CN" sz="4400" dirty="0" smtClean="0">
                <a:ea typeface="ＭＳ Ｐゴシック" pitchFamily="34" charset="-128"/>
              </a:rPr>
              <a:t>Gardner, </a:t>
            </a:r>
            <a:r>
              <a:rPr lang="en-US" altLang="zh-CN" sz="4400" dirty="0" err="1" smtClean="0">
                <a:ea typeface="ＭＳ Ｐゴシック" pitchFamily="34" charset="-128"/>
              </a:rPr>
              <a:t>di</a:t>
            </a:r>
            <a:r>
              <a:rPr lang="en-US" altLang="zh-CN" sz="4400" dirty="0" smtClean="0">
                <a:ea typeface="ＭＳ Ｐゴシック" pitchFamily="34" charset="-128"/>
              </a:rPr>
              <a:t> Bernardo, Lorenz, and Collins. Inferring Genetic Networks and Identifying Compound Mode of Action via Expression Profiling. </a:t>
            </a:r>
            <a:r>
              <a:rPr lang="en-US" altLang="zh-CN" sz="4400" i="1" dirty="0" smtClean="0">
                <a:ea typeface="ＭＳ Ｐゴシック" pitchFamily="34" charset="-128"/>
              </a:rPr>
              <a:t>Science</a:t>
            </a:r>
            <a:r>
              <a:rPr lang="en-US" altLang="zh-CN" sz="4400" dirty="0" smtClean="0">
                <a:ea typeface="ＭＳ Ｐゴシック" pitchFamily="34" charset="-128"/>
              </a:rPr>
              <a:t> </a:t>
            </a:r>
            <a:r>
              <a:rPr lang="en-US" altLang="zh-CN" sz="4400" b="1" dirty="0" smtClean="0">
                <a:ea typeface="ＭＳ Ｐゴシック" pitchFamily="34" charset="-128"/>
              </a:rPr>
              <a:t>301</a:t>
            </a:r>
            <a:r>
              <a:rPr lang="en-US" altLang="zh-CN" sz="4400" dirty="0" smtClean="0">
                <a:ea typeface="ＭＳ Ｐゴシック" pitchFamily="34" charset="-128"/>
              </a:rPr>
              <a:t>, pp.102-105 (2003)</a:t>
            </a:r>
          </a:p>
          <a:p>
            <a:pPr lvl="1"/>
            <a:r>
              <a:rPr lang="en-US" altLang="zh-CN" sz="4400" dirty="0" smtClean="0"/>
              <a:t>Michael </a:t>
            </a:r>
            <a:r>
              <a:rPr lang="en-US" altLang="zh-CN" sz="4400" dirty="0" err="1" smtClean="0"/>
              <a:t>Hecker</a:t>
            </a:r>
            <a:r>
              <a:rPr lang="en-US" altLang="zh-CN" sz="4400" dirty="0" smtClean="0"/>
              <a:t>, </a:t>
            </a:r>
            <a:r>
              <a:rPr lang="en-US" altLang="zh-CN" sz="4400" dirty="0" err="1" smtClean="0"/>
              <a:t>Sandro</a:t>
            </a:r>
            <a:r>
              <a:rPr lang="en-US" altLang="zh-CN" sz="4400" dirty="0" smtClean="0"/>
              <a:t> </a:t>
            </a:r>
            <a:r>
              <a:rPr lang="en-US" altLang="zh-CN" sz="4400" dirty="0" err="1" smtClean="0"/>
              <a:t>Lambeck</a:t>
            </a:r>
            <a:r>
              <a:rPr lang="en-US" altLang="zh-CN" sz="4400" dirty="0" smtClean="0"/>
              <a:t>, Susanne </a:t>
            </a:r>
            <a:r>
              <a:rPr lang="en-US" altLang="zh-CN" sz="4400" dirty="0" err="1" smtClean="0"/>
              <a:t>Toepfer</a:t>
            </a:r>
            <a:r>
              <a:rPr lang="en-US" altLang="zh-CN" sz="4400" dirty="0" smtClean="0"/>
              <a:t>, Eugene van </a:t>
            </a:r>
            <a:r>
              <a:rPr lang="en-US" altLang="zh-CN" sz="4400" dirty="0" err="1" smtClean="0"/>
              <a:t>Someren</a:t>
            </a:r>
            <a:r>
              <a:rPr lang="en-US" altLang="zh-CN" sz="4400" dirty="0" smtClean="0"/>
              <a:t>, </a:t>
            </a:r>
            <a:r>
              <a:rPr lang="en-US" altLang="zh-CN" sz="4400" dirty="0" err="1" smtClean="0"/>
              <a:t>Reinhard</a:t>
            </a:r>
            <a:r>
              <a:rPr lang="en-US" altLang="zh-CN" sz="4400" dirty="0" smtClean="0"/>
              <a:t> </a:t>
            </a:r>
            <a:r>
              <a:rPr lang="en-US" altLang="zh-CN" sz="4400" dirty="0" err="1" smtClean="0"/>
              <a:t>Guthke</a:t>
            </a:r>
            <a:r>
              <a:rPr lang="en-US" altLang="zh-CN" sz="4400" dirty="0" smtClean="0"/>
              <a:t>. Gene regulatory network inference: Data integration in dynamic models—A  review. </a:t>
            </a:r>
            <a:r>
              <a:rPr lang="en-US" altLang="zh-CN" sz="4400" dirty="0" err="1" smtClean="0"/>
              <a:t>BioSystems</a:t>
            </a:r>
            <a:r>
              <a:rPr lang="en-US" altLang="zh-CN" sz="4400" dirty="0" smtClean="0"/>
              <a:t> 96 (2009) 86–103.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Network Sourses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/>
              <a:t>Bayesian Network Repository</a:t>
            </a:r>
            <a:r>
              <a:rPr lang="en-US" altLang="zh-CN" sz="2800"/>
              <a:t> </a:t>
            </a:r>
            <a:r>
              <a:rPr lang="en-US" altLang="zh-CN" sz="1800">
                <a:hlinkClick r:id="rId2"/>
              </a:rPr>
              <a:t>http://www.cs.huji.ac.il/labs/compbio/Repository/</a:t>
            </a:r>
            <a:r>
              <a:rPr lang="en-US" altLang="zh-CN" sz="1800"/>
              <a:t>.</a:t>
            </a:r>
          </a:p>
          <a:p>
            <a:pPr>
              <a:lnSpc>
                <a:spcPct val="80000"/>
              </a:lnSpc>
            </a:pPr>
            <a:r>
              <a:rPr lang="en-US" altLang="zh-CN"/>
              <a:t>Systems</a:t>
            </a:r>
          </a:p>
          <a:p>
            <a:pPr lvl="1">
              <a:lnSpc>
                <a:spcPct val="80000"/>
              </a:lnSpc>
            </a:pPr>
            <a:r>
              <a:rPr lang="en-US" altLang="zh-CN"/>
              <a:t>Bayesian Networks Software Package listing</a:t>
            </a:r>
            <a:r>
              <a:rPr lang="en-US" altLang="zh-CN" sz="2400"/>
              <a:t> </a:t>
            </a:r>
            <a:r>
              <a:rPr lang="en-US" altLang="en-US" sz="1800">
                <a:hlinkClick r:id="rId3"/>
              </a:rPr>
              <a:t>http://www.cs.berkeley.edu/~zuwhan/bn.html</a:t>
            </a:r>
            <a:r>
              <a:rPr lang="en-US" altLang="zh-CN" sz="1800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zh-CN" sz="2400"/>
              <a:t>Microsoft Belief Network Tools </a:t>
            </a:r>
            <a:r>
              <a:rPr lang="en-US" altLang="zh-CN" sz="2400">
                <a:hlinkClick r:id="rId4"/>
              </a:rPr>
              <a:t>http://www.research.microsoft.com/research/dtg/msbn/</a:t>
            </a:r>
            <a:endParaRPr lang="en-US" altLang="zh-CN" sz="2400"/>
          </a:p>
          <a:p>
            <a:pPr lvl="1">
              <a:lnSpc>
                <a:spcPct val="80000"/>
              </a:lnSpc>
            </a:pPr>
            <a:r>
              <a:rPr lang="en-US" altLang="zh-CN" sz="2400"/>
              <a:t>Hugin </a:t>
            </a:r>
            <a:r>
              <a:rPr lang="en-US" altLang="zh-CN" sz="2400">
                <a:hlinkClick r:id="rId5"/>
              </a:rPr>
              <a:t>http://hugin.dk/</a:t>
            </a:r>
            <a:endParaRPr lang="en-US" altLang="zh-CN" sz="2400"/>
          </a:p>
          <a:p>
            <a:pPr lvl="1">
              <a:lnSpc>
                <a:spcPct val="80000"/>
              </a:lnSpc>
            </a:pPr>
            <a:r>
              <a:rPr lang="en-US" altLang="zh-CN">
                <a:latin typeface="Arial"/>
              </a:rPr>
              <a:t>……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IV Gaussian Graphical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9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20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10000"/>
              </a:spcBef>
            </a:pPr>
            <a:r>
              <a:rPr lang="en-US" altLang="zh-CN" sz="2400" dirty="0">
                <a:ea typeface="SimSun" pitchFamily="2" charset="-122"/>
              </a:rPr>
              <a:t>Multivariate Gaussian over all continuous expressions </a:t>
            </a:r>
          </a:p>
          <a:p>
            <a:pPr>
              <a:spcBef>
                <a:spcPct val="10000"/>
              </a:spcBef>
            </a:pPr>
            <a:endParaRPr lang="en-US" altLang="zh-CN" sz="2400" dirty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2400" dirty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1500" dirty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2400" dirty="0" smtClean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2400" dirty="0" smtClean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r>
              <a:rPr lang="en-US" altLang="zh-CN" sz="2400" dirty="0" smtClean="0">
                <a:ea typeface="SimSun" pitchFamily="2" charset="-122"/>
              </a:rPr>
              <a:t>MRF</a:t>
            </a:r>
            <a:r>
              <a:rPr lang="zh-CN" altLang="en-US" sz="2400" dirty="0" smtClean="0">
                <a:ea typeface="SimSun" pitchFamily="2" charset="-122"/>
              </a:rPr>
              <a:t>表示</a:t>
            </a:r>
            <a:endParaRPr lang="en-US" altLang="zh-CN" sz="2400" dirty="0" smtClean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1400" dirty="0">
              <a:solidFill>
                <a:srgbClr val="3366FF"/>
              </a:solidFill>
              <a:ea typeface="SimSun" pitchFamily="2" charset="-122"/>
            </a:endParaRPr>
          </a:p>
        </p:txBody>
      </p:sp>
      <p:sp>
        <p:nvSpPr>
          <p:cNvPr id="14162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SimSun" pitchFamily="2" charset="-122"/>
              </a:rPr>
              <a:t>Multivariate Gaussian Distribution</a:t>
            </a:r>
            <a:endParaRPr lang="en-US" altLang="zh-CN" dirty="0">
              <a:ea typeface="SimSun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51116"/>
              </p:ext>
            </p:extLst>
          </p:nvPr>
        </p:nvGraphicFramePr>
        <p:xfrm>
          <a:off x="1349375" y="2260600"/>
          <a:ext cx="62261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Formula" r:id="rId3" imgW="3141000" imgH="411480" progId="Equation.Ribbit">
                  <p:embed/>
                </p:oleObj>
              </mc:Choice>
              <mc:Fallback>
                <p:oleObj name="Formula" r:id="rId3" imgW="3141000" imgH="411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2260600"/>
                        <a:ext cx="6226175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516131"/>
              </p:ext>
            </p:extLst>
          </p:nvPr>
        </p:nvGraphicFramePr>
        <p:xfrm>
          <a:off x="2792413" y="3357563"/>
          <a:ext cx="26717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Formula" r:id="rId5" imgW="1347480" imgH="196920" progId="Equation.Ribbit">
                  <p:embed/>
                </p:oleObj>
              </mc:Choice>
              <mc:Fallback>
                <p:oleObj name="Formula" r:id="rId5" imgW="134748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2413" y="3357563"/>
                        <a:ext cx="2671762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922777"/>
              </p:ext>
            </p:extLst>
          </p:nvPr>
        </p:nvGraphicFramePr>
        <p:xfrm>
          <a:off x="1968500" y="4670425"/>
          <a:ext cx="49037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4" name="Formula" r:id="rId7" imgW="2474280" imgH="384840" progId="Equation.Ribbit">
                  <p:embed/>
                </p:oleObj>
              </mc:Choice>
              <mc:Fallback>
                <p:oleObj name="Formula" r:id="rId7" imgW="247428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8500" y="4670425"/>
                        <a:ext cx="4903788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1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定理：如果          可逆，那么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其中</a:t>
            </a:r>
            <a:endParaRPr lang="en-US" altLang="zh-CN" dirty="0" smtClean="0"/>
          </a:p>
          <a:p>
            <a:r>
              <a:rPr lang="zh-CN" altLang="en-US" dirty="0" smtClean="0"/>
              <a:t>证明：由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40150"/>
              </p:ext>
            </p:extLst>
          </p:nvPr>
        </p:nvGraphicFramePr>
        <p:xfrm>
          <a:off x="1907704" y="2420888"/>
          <a:ext cx="57880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Formula" r:id="rId3" imgW="4037400" imgH="414360" progId="Equation.Ribbit">
                  <p:embed/>
                </p:oleObj>
              </mc:Choice>
              <mc:Fallback>
                <p:oleObj name="Formula" r:id="rId3" imgW="4037400" imgH="4143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420888"/>
                        <a:ext cx="57880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19488"/>
              </p:ext>
            </p:extLst>
          </p:nvPr>
        </p:nvGraphicFramePr>
        <p:xfrm>
          <a:off x="3059832" y="1772816"/>
          <a:ext cx="608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5" name="Formula" r:id="rId5" imgW="306360" imgH="160200" progId="Equation.Ribbit">
                  <p:embed/>
                </p:oleObj>
              </mc:Choice>
              <mc:Fallback>
                <p:oleObj name="Formula" r:id="rId5" imgW="3063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832" y="1772816"/>
                        <a:ext cx="608013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192595"/>
              </p:ext>
            </p:extLst>
          </p:nvPr>
        </p:nvGraphicFramePr>
        <p:xfrm>
          <a:off x="1835696" y="3429000"/>
          <a:ext cx="2197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6" name="Formula" r:id="rId7" imgW="1108800" imgH="181800" progId="Equation.Ribbit">
                  <p:embed/>
                </p:oleObj>
              </mc:Choice>
              <mc:Fallback>
                <p:oleObj name="Formula" r:id="rId7" imgW="110880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696" y="3429000"/>
                        <a:ext cx="21971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312539"/>
              </p:ext>
            </p:extLst>
          </p:nvPr>
        </p:nvGraphicFramePr>
        <p:xfrm>
          <a:off x="2051720" y="4653136"/>
          <a:ext cx="5657850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7" name="Formula" r:id="rId9" imgW="2853720" imgH="810360" progId="Equation.Ribbit">
                  <p:embed/>
                </p:oleObj>
              </mc:Choice>
              <mc:Fallback>
                <p:oleObj name="Formula" r:id="rId9" imgW="2853720" imgH="810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1720" y="4653136"/>
                        <a:ext cx="5657850" cy="160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8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得到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其中</a:t>
            </a:r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7606106" cy="14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799587"/>
              </p:ext>
            </p:extLst>
          </p:nvPr>
        </p:nvGraphicFramePr>
        <p:xfrm>
          <a:off x="1763688" y="5229200"/>
          <a:ext cx="2197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Formula" r:id="rId4" imgW="1108800" imgH="181800" progId="Equation.Ribbit">
                  <p:embed/>
                </p:oleObj>
              </mc:Choice>
              <mc:Fallback>
                <p:oleObj name="Formula" r:id="rId4" imgW="1108800" imgH="1818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229200"/>
                        <a:ext cx="2197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482265"/>
              </p:ext>
            </p:extLst>
          </p:nvPr>
        </p:nvGraphicFramePr>
        <p:xfrm>
          <a:off x="490660" y="2321508"/>
          <a:ext cx="8135938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Formula" r:id="rId6" imgW="4103640" imgH="1252440" progId="Equation.Ribbit">
                  <p:embed/>
                </p:oleObj>
              </mc:Choice>
              <mc:Fallback>
                <p:oleObj name="Formula" r:id="rId6" imgW="4103640" imgH="125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0660" y="2321508"/>
                        <a:ext cx="8135938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9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定理：对于多元高斯模型，有如下结论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(1).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(2).  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125256"/>
              </p:ext>
            </p:extLst>
          </p:nvPr>
        </p:nvGraphicFramePr>
        <p:xfrm>
          <a:off x="1619672" y="3429000"/>
          <a:ext cx="617220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Formula" r:id="rId3" imgW="3115440" imgH="624960" progId="Equation.Ribbit">
                  <p:embed/>
                </p:oleObj>
              </mc:Choice>
              <mc:Fallback>
                <p:oleObj name="Formula" r:id="rId3" imgW="3115440" imgH="624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3429000"/>
                        <a:ext cx="6172200" cy="1239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505380"/>
              </p:ext>
            </p:extLst>
          </p:nvPr>
        </p:nvGraphicFramePr>
        <p:xfrm>
          <a:off x="1619672" y="2348880"/>
          <a:ext cx="35353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Formula" r:id="rId5" imgW="1784520" imgH="223560" progId="Equation.Ribbit">
                  <p:embed/>
                </p:oleObj>
              </mc:Choice>
              <mc:Fallback>
                <p:oleObj name="Formula" r:id="rId5" imgW="17845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672" y="2348880"/>
                        <a:ext cx="3535363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5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证明：考虑变量的划分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                   , </a:t>
            </a:r>
            <a:r>
              <a:rPr lang="zh-CN" altLang="en-US" dirty="0" smtClean="0"/>
              <a:t>设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并令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207636"/>
              </p:ext>
            </p:extLst>
          </p:nvPr>
        </p:nvGraphicFramePr>
        <p:xfrm>
          <a:off x="6246912" y="1755594"/>
          <a:ext cx="14287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2" name="Formula" r:id="rId3" imgW="721440" imgH="177840" progId="Equation.Ribbit">
                  <p:embed/>
                </p:oleObj>
              </mc:Choice>
              <mc:Fallback>
                <p:oleObj name="Formula" r:id="rId3" imgW="7214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6912" y="1755594"/>
                        <a:ext cx="14287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352980"/>
              </p:ext>
            </p:extLst>
          </p:nvPr>
        </p:nvGraphicFramePr>
        <p:xfrm>
          <a:off x="2465388" y="2492375"/>
          <a:ext cx="32035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3" name="Formula" r:id="rId5" imgW="1427760" imgH="384840" progId="Equation.Ribbit">
                  <p:embed/>
                </p:oleObj>
              </mc:Choice>
              <mc:Fallback>
                <p:oleObj name="Formula" r:id="rId5" imgW="142776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5388" y="2492375"/>
                        <a:ext cx="320357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717650"/>
              </p:ext>
            </p:extLst>
          </p:nvPr>
        </p:nvGraphicFramePr>
        <p:xfrm>
          <a:off x="2543175" y="4797425"/>
          <a:ext cx="36988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4" name="Formula" r:id="rId7" imgW="1603080" imgH="384840" progId="Equation.Ribbit">
                  <p:embed/>
                </p:oleObj>
              </mc:Choice>
              <mc:Fallback>
                <p:oleObj name="Formula" r:id="rId7" imgW="1603080" imgH="3848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4797425"/>
                        <a:ext cx="369887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1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由分块矩阵求逆得到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进一步将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划分为</a:t>
            </a:r>
            <a:r>
              <a:rPr lang="en-US" altLang="zh-CN" dirty="0" smtClean="0"/>
              <a:t>j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B,                     , </a:t>
            </a:r>
            <a:r>
              <a:rPr lang="zh-CN" altLang="en-US" dirty="0" smtClean="0"/>
              <a:t>并设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可得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585086"/>
              </p:ext>
            </p:extLst>
          </p:nvPr>
        </p:nvGraphicFramePr>
        <p:xfrm>
          <a:off x="2915816" y="2204864"/>
          <a:ext cx="2863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name="Formula" r:id="rId3" imgW="1445400" imgH="221040" progId="Equation.Ribbit">
                  <p:embed/>
                </p:oleObj>
              </mc:Choice>
              <mc:Fallback>
                <p:oleObj name="Formula" r:id="rId3" imgW="1445400" imgH="22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816" y="2204864"/>
                        <a:ext cx="2863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35804"/>
              </p:ext>
            </p:extLst>
          </p:nvPr>
        </p:nvGraphicFramePr>
        <p:xfrm>
          <a:off x="5148064" y="2852936"/>
          <a:ext cx="16494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3" name="Formula" r:id="rId5" imgW="831960" imgH="177840" progId="Equation.Ribbit">
                  <p:embed/>
                </p:oleObj>
              </mc:Choice>
              <mc:Fallback>
                <p:oleObj name="Formula" r:id="rId5" imgW="831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8064" y="2852936"/>
                        <a:ext cx="1649412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996284"/>
              </p:ext>
            </p:extLst>
          </p:nvPr>
        </p:nvGraphicFramePr>
        <p:xfrm>
          <a:off x="1187624" y="3645024"/>
          <a:ext cx="7056784" cy="83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Formula" r:id="rId7" imgW="3495240" imgH="410400" progId="Equation.Ribbit">
                  <p:embed/>
                </p:oleObj>
              </mc:Choice>
              <mc:Fallback>
                <p:oleObj name="Formula" r:id="rId7" imgW="3495240" imgH="4104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45024"/>
                        <a:ext cx="7056784" cy="832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56622"/>
              </p:ext>
            </p:extLst>
          </p:nvPr>
        </p:nvGraphicFramePr>
        <p:xfrm>
          <a:off x="3059832" y="5301208"/>
          <a:ext cx="30146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Formula" r:id="rId9" imgW="1520280" imgH="207360" progId="Equation.Ribbit">
                  <p:embed/>
                </p:oleObj>
              </mc:Choice>
              <mc:Fallback>
                <p:oleObj name="Formula" r:id="rId9" imgW="152028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832" y="5301208"/>
                        <a:ext cx="3014662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7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所以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607169"/>
              </p:ext>
            </p:extLst>
          </p:nvPr>
        </p:nvGraphicFramePr>
        <p:xfrm>
          <a:off x="1907704" y="2564904"/>
          <a:ext cx="5622925" cy="2181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Formula" r:id="rId3" imgW="2837520" imgH="1101240" progId="Equation.Ribbit">
                  <p:embed/>
                </p:oleObj>
              </mc:Choice>
              <mc:Fallback>
                <p:oleObj name="Formula" r:id="rId3" imgW="2837520" imgH="1101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2564904"/>
                        <a:ext cx="5622925" cy="2181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4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另一方面，对于联合高斯模型，条件         的分布仍然是高斯分布，而且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所以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661762"/>
              </p:ext>
            </p:extLst>
          </p:nvPr>
        </p:nvGraphicFramePr>
        <p:xfrm>
          <a:off x="7523160" y="1700808"/>
          <a:ext cx="9255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Formula" r:id="rId4" imgW="466200" imgH="177840" progId="Equation.Ribbit">
                  <p:embed/>
                </p:oleObj>
              </mc:Choice>
              <mc:Fallback>
                <p:oleObj name="Formula" r:id="rId4" imgW="4662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23160" y="1700808"/>
                        <a:ext cx="925512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918093"/>
              </p:ext>
            </p:extLst>
          </p:nvPr>
        </p:nvGraphicFramePr>
        <p:xfrm>
          <a:off x="2339752" y="3212976"/>
          <a:ext cx="45243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3" name="Formula" r:id="rId6" imgW="2282400" imgH="195840" progId="Equation.Ribbit">
                  <p:embed/>
                </p:oleObj>
              </mc:Choice>
              <mc:Fallback>
                <p:oleObj name="Formula" r:id="rId6" imgW="2282400" imgH="195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39752" y="3212976"/>
                        <a:ext cx="452437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14295"/>
              </p:ext>
            </p:extLst>
          </p:nvPr>
        </p:nvGraphicFramePr>
        <p:xfrm>
          <a:off x="1593850" y="4652963"/>
          <a:ext cx="65008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Formula" r:id="rId8" imgW="3279240" imgH="428040" progId="Equation.Ribbit">
                  <p:embed/>
                </p:oleObj>
              </mc:Choice>
              <mc:Fallback>
                <p:oleObj name="Formula" r:id="rId8" imgW="3279240" imgH="428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3850" y="4652963"/>
                        <a:ext cx="65008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DREAM Project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DREAM: Dialogue for Reverse Engineering Assessments and Methods. </a:t>
            </a:r>
          </a:p>
          <a:p>
            <a:r>
              <a:rPr lang="en-US" altLang="zh-CN" dirty="0" smtClean="0"/>
              <a:t>Objective: To catalyze the interaction between experiment and theory in the area of cellular network inference and quantitative model building in systems biology.</a:t>
            </a:r>
          </a:p>
          <a:p>
            <a:r>
              <a:rPr lang="en-US" altLang="zh-CN" dirty="0" smtClean="0">
                <a:hlinkClick r:id="rId2"/>
              </a:rPr>
              <a:t>http://www.the-dream-project.org/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http://sagebase.org/challenges-overview/2013-dream-challenges/</a:t>
            </a:r>
            <a:r>
              <a:rPr lang="en-US" altLang="zh-CN" dirty="0" smtClean="0"/>
              <a:t> (DREAM8)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itchFamily="2" charset="-122"/>
              </a:rPr>
              <a:t>Multivariate Gaussian Distribution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因此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因此                  等价于上述回归方程中的系数 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117043"/>
              </p:ext>
            </p:extLst>
          </p:nvPr>
        </p:nvGraphicFramePr>
        <p:xfrm>
          <a:off x="1475656" y="2132856"/>
          <a:ext cx="6170612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Formula" r:id="rId3" imgW="3112920" imgH="791280" progId="Equation.Ribbit">
                  <p:embed/>
                </p:oleObj>
              </mc:Choice>
              <mc:Fallback>
                <p:oleObj name="Formula" r:id="rId3" imgW="3112920" imgH="791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2132856"/>
                        <a:ext cx="6170612" cy="15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861141"/>
              </p:ext>
            </p:extLst>
          </p:nvPr>
        </p:nvGraphicFramePr>
        <p:xfrm>
          <a:off x="2339752" y="4077072"/>
          <a:ext cx="37925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Formula" r:id="rId5" imgW="1912680" imgH="221040" progId="Equation.Ribbit">
                  <p:embed/>
                </p:oleObj>
              </mc:Choice>
              <mc:Fallback>
                <p:oleObj name="Formula" r:id="rId5" imgW="1912680" imgH="22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9752" y="4077072"/>
                        <a:ext cx="379253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243956"/>
              </p:ext>
            </p:extLst>
          </p:nvPr>
        </p:nvGraphicFramePr>
        <p:xfrm>
          <a:off x="1835696" y="4797152"/>
          <a:ext cx="14382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Formula" r:id="rId7" imgW="725400" imgH="198360" progId="Equation.Ribbit">
                  <p:embed/>
                </p:oleObj>
              </mc:Choice>
              <mc:Fallback>
                <p:oleObj name="Formula" r:id="rId7" imgW="725400" imgH="198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696" y="4797152"/>
                        <a:ext cx="143827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55508"/>
              </p:ext>
            </p:extLst>
          </p:nvPr>
        </p:nvGraphicFramePr>
        <p:xfrm>
          <a:off x="4067944" y="5877272"/>
          <a:ext cx="9001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Formula" r:id="rId9" imgW="453600" imgH="174240" progId="Equation.Ribbit">
                  <p:embed/>
                </p:oleObj>
              </mc:Choice>
              <mc:Fallback>
                <p:oleObj name="Formula" r:id="rId9" imgW="453600" imgH="17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7944" y="5877272"/>
                        <a:ext cx="9001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8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Precision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0000"/>
              </a:spcBef>
            </a:pPr>
            <a:r>
              <a:rPr lang="en-US" altLang="zh-CN" dirty="0">
                <a:ea typeface="SimSun" pitchFamily="2" charset="-122"/>
              </a:rPr>
              <a:t>The precision matrix</a:t>
            </a:r>
            <a:r>
              <a:rPr lang="en-US" altLang="zh-CN" b="1" dirty="0">
                <a:ea typeface="SimSun" pitchFamily="2" charset="-122"/>
              </a:rPr>
              <a:t> </a:t>
            </a:r>
            <a:r>
              <a:rPr lang="en-US" altLang="zh-CN" b="1" dirty="0" smtClean="0">
                <a:ea typeface="SimSun" pitchFamily="2" charset="-122"/>
              </a:rPr>
              <a:t>             </a:t>
            </a:r>
            <a:r>
              <a:rPr lang="en-US" altLang="zh-CN" dirty="0" smtClean="0">
                <a:ea typeface="SimSun" pitchFamily="2" charset="-122"/>
              </a:rPr>
              <a:t>reveals </a:t>
            </a:r>
            <a:r>
              <a:rPr lang="en-US" altLang="zh-CN" dirty="0">
                <a:ea typeface="SimSun" pitchFamily="2" charset="-122"/>
              </a:rPr>
              <a:t>the topology of the (undirected) network  G=(V, E</a:t>
            </a:r>
            <a:r>
              <a:rPr lang="en-US" altLang="zh-CN" dirty="0" smtClean="0">
                <a:ea typeface="SimSun" pitchFamily="2" charset="-122"/>
              </a:rPr>
              <a:t>)</a:t>
            </a:r>
            <a:endParaRPr lang="en-US" altLang="zh-CN" dirty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2400" dirty="0">
              <a:ea typeface="SimSun" pitchFamily="2" charset="-122"/>
            </a:endParaRPr>
          </a:p>
          <a:p>
            <a:pPr>
              <a:spcBef>
                <a:spcPct val="10000"/>
              </a:spcBef>
            </a:pPr>
            <a:endParaRPr lang="en-US" altLang="zh-CN" sz="1500" dirty="0">
              <a:ea typeface="SimSun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68824"/>
              </p:ext>
            </p:extLst>
          </p:nvPr>
        </p:nvGraphicFramePr>
        <p:xfrm>
          <a:off x="4427984" y="1772816"/>
          <a:ext cx="936104" cy="29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7" name="Formula" r:id="rId4" imgW="551520" imgH="174240" progId="Equation.Ribbit">
                  <p:embed/>
                </p:oleObj>
              </mc:Choice>
              <mc:Fallback>
                <p:oleObj name="Formula" r:id="rId4" imgW="551520" imgH="17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1772816"/>
                        <a:ext cx="936104" cy="297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543431"/>
              </p:ext>
            </p:extLst>
          </p:nvPr>
        </p:nvGraphicFramePr>
        <p:xfrm>
          <a:off x="1763688" y="3356992"/>
          <a:ext cx="478631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8" name="Formula" r:id="rId6" imgW="1860840" imgH="403920" progId="Equation.Ribbit">
                  <p:embed/>
                </p:oleObj>
              </mc:Choice>
              <mc:Fallback>
                <p:oleObj name="Formula" r:id="rId6" imgW="1860840" imgH="40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3688" y="3356992"/>
                        <a:ext cx="4786312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83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</a:t>
            </a:r>
            <a:r>
              <a:rPr lang="en-US" altLang="zh-CN" dirty="0" smtClean="0"/>
              <a:t>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each j, let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49053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4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L1-loglikelihood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Likelihood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Log-likelihood</a:t>
            </a:r>
          </a:p>
          <a:p>
            <a:endParaRPr lang="en-US" altLang="zh-CN" dirty="0"/>
          </a:p>
          <a:p>
            <a:r>
              <a:rPr lang="en-US" altLang="zh-CN" dirty="0" smtClean="0"/>
              <a:t>Penalized log-likelihood Maximization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867845"/>
              </p:ext>
            </p:extLst>
          </p:nvPr>
        </p:nvGraphicFramePr>
        <p:xfrm>
          <a:off x="1187624" y="2204864"/>
          <a:ext cx="69024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Formula" r:id="rId3" imgW="3483720" imgH="438480" progId="Equation.Ribbit">
                  <p:embed/>
                </p:oleObj>
              </mc:Choice>
              <mc:Fallback>
                <p:oleObj name="Formula" r:id="rId3" imgW="3483720" imgH="43848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04864"/>
                        <a:ext cx="690245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591060"/>
              </p:ext>
            </p:extLst>
          </p:nvPr>
        </p:nvGraphicFramePr>
        <p:xfrm>
          <a:off x="2555776" y="4005064"/>
          <a:ext cx="37322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Formula" r:id="rId5" imgW="1882440" imgH="194400" progId="Equation.Ribbit">
                  <p:embed/>
                </p:oleObj>
              </mc:Choice>
              <mc:Fallback>
                <p:oleObj name="Formula" r:id="rId5" imgW="1882440" imgH="194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5776" y="4005064"/>
                        <a:ext cx="373221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155265"/>
              </p:ext>
            </p:extLst>
          </p:nvPr>
        </p:nvGraphicFramePr>
        <p:xfrm>
          <a:off x="1475656" y="5229200"/>
          <a:ext cx="603408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Formula" r:id="rId7" imgW="3043080" imgH="495360" progId="Equation.Ribbit">
                  <p:embed/>
                </p:oleObj>
              </mc:Choice>
              <mc:Fallback>
                <p:oleObj name="Formula" r:id="rId7" imgW="3043080" imgH="495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5656" y="5229200"/>
                        <a:ext cx="6034087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2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References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400" dirty="0" err="1"/>
              <a:t>D.Heckman</a:t>
            </a:r>
            <a:r>
              <a:rPr lang="en-US" altLang="zh-CN" sz="2400" dirty="0"/>
              <a:t>. A tutorial on learning with Bayesian Network.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N.Friedman</a:t>
            </a:r>
            <a:r>
              <a:rPr lang="en-US" altLang="zh-CN" sz="2400" dirty="0"/>
              <a:t>. Learning </a:t>
            </a:r>
            <a:r>
              <a:rPr lang="en-US" altLang="zh-CN" sz="2400" dirty="0" err="1"/>
              <a:t>bayesian</a:t>
            </a:r>
            <a:r>
              <a:rPr lang="en-US" altLang="zh-CN" sz="2400" dirty="0"/>
              <a:t> networks with local structure.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D.Heckman</a:t>
            </a:r>
            <a:r>
              <a:rPr lang="en-US" altLang="zh-CN" sz="2400" dirty="0"/>
              <a:t>. Bayesian Networks for data mining. Data Mining and </a:t>
            </a:r>
            <a:r>
              <a:rPr lang="en-US" altLang="zh-CN" sz="2400" dirty="0" err="1"/>
              <a:t>Knoledge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Dicovery</a:t>
            </a:r>
            <a:r>
              <a:rPr lang="en-US" altLang="zh-CN" sz="2400" dirty="0"/>
              <a:t> </a:t>
            </a:r>
            <a:r>
              <a:rPr lang="en-US" altLang="zh-CN" sz="2400" b="1" dirty="0"/>
              <a:t>1</a:t>
            </a:r>
            <a:r>
              <a:rPr lang="en-US" altLang="zh-CN" sz="2400" dirty="0"/>
              <a:t>: 79-119, 1997.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N.Friedman</a:t>
            </a:r>
            <a:r>
              <a:rPr lang="en-US" altLang="zh-CN" sz="2400" dirty="0"/>
              <a:t>. Using </a:t>
            </a:r>
            <a:r>
              <a:rPr lang="en-US" altLang="zh-CN" sz="2400" dirty="0" err="1"/>
              <a:t>bayesian</a:t>
            </a:r>
            <a:r>
              <a:rPr lang="en-US" altLang="zh-CN" sz="2400" dirty="0"/>
              <a:t> networks to analyze expression data. J. Comp. Biol. 2002.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A.Hartemink</a:t>
            </a:r>
            <a:r>
              <a:rPr lang="en-US" altLang="zh-CN" sz="2400" dirty="0"/>
              <a:t> Combining location and expression data for principled discovery of genetic regulatory network models. </a:t>
            </a:r>
            <a:r>
              <a:rPr lang="en-US" altLang="zh-CN" sz="2400" i="1" dirty="0"/>
              <a:t>PSB2002</a:t>
            </a:r>
            <a:r>
              <a:rPr lang="en-US" altLang="zh-CN" sz="240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O.D.King</a:t>
            </a:r>
            <a:r>
              <a:rPr lang="en-US" altLang="zh-CN" sz="2400" dirty="0"/>
              <a:t> et al. </a:t>
            </a:r>
            <a:r>
              <a:rPr lang="en-US" altLang="zh-CN" sz="2400" i="1" dirty="0"/>
              <a:t>Genome Res. </a:t>
            </a:r>
            <a:r>
              <a:rPr lang="en-US" altLang="zh-CN" sz="2400" b="1" dirty="0"/>
              <a:t>13</a:t>
            </a:r>
            <a:r>
              <a:rPr lang="en-US" altLang="zh-CN" sz="2400" dirty="0"/>
              <a:t>:</a:t>
            </a:r>
            <a:r>
              <a:rPr lang="en-US" altLang="zh-CN" sz="2400" b="1" dirty="0"/>
              <a:t> </a:t>
            </a:r>
            <a:r>
              <a:rPr lang="en-US" altLang="zh-CN" sz="2400" dirty="0"/>
              <a:t>896-904. 2003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err="1" smtClean="0"/>
              <a:t>Novershtern</a:t>
            </a:r>
            <a:r>
              <a:rPr lang="en-US" altLang="zh-CN" sz="2400" dirty="0" smtClean="0"/>
              <a:t> N, Subramanian A, Lawton LN, </a:t>
            </a:r>
            <a:r>
              <a:rPr lang="en-US" altLang="zh-CN" sz="2400" dirty="0" err="1" smtClean="0"/>
              <a:t>Mak</a:t>
            </a:r>
            <a:r>
              <a:rPr lang="en-US" altLang="zh-CN" sz="2400" dirty="0" smtClean="0"/>
              <a:t> RH, </a:t>
            </a:r>
            <a:r>
              <a:rPr lang="en-US" altLang="zh-CN" sz="2400" dirty="0" err="1" smtClean="0"/>
              <a:t>Haining</a:t>
            </a:r>
            <a:r>
              <a:rPr lang="en-US" altLang="zh-CN" sz="2400" dirty="0" smtClean="0"/>
              <a:t> WN, </a:t>
            </a:r>
            <a:r>
              <a:rPr lang="en-US" altLang="zh-CN" sz="2400" dirty="0" err="1" smtClean="0"/>
              <a:t>McConkey</a:t>
            </a:r>
            <a:r>
              <a:rPr lang="en-US" altLang="zh-CN" sz="2400" dirty="0" smtClean="0"/>
              <a:t> ME, </a:t>
            </a:r>
            <a:r>
              <a:rPr lang="en-US" altLang="zh-CN" sz="2400" dirty="0" err="1" smtClean="0"/>
              <a:t>Habib</a:t>
            </a:r>
            <a:r>
              <a:rPr lang="en-US" altLang="zh-CN" sz="2400" dirty="0" smtClean="0"/>
              <a:t> N, </a:t>
            </a:r>
            <a:r>
              <a:rPr lang="en-US" altLang="zh-CN" sz="2400" dirty="0" err="1" smtClean="0"/>
              <a:t>Yosef</a:t>
            </a:r>
            <a:r>
              <a:rPr lang="en-US" altLang="zh-CN" sz="2400" dirty="0" smtClean="0"/>
              <a:t> N, Chang CY, Shay T, Frampton GM, Drake AC, </a:t>
            </a:r>
            <a:r>
              <a:rPr lang="en-US" altLang="zh-CN" sz="2400" dirty="0" err="1" smtClean="0"/>
              <a:t>Leskov</a:t>
            </a:r>
            <a:r>
              <a:rPr lang="en-US" altLang="zh-CN" sz="2400" dirty="0" smtClean="0"/>
              <a:t> I, Nilsson B, </a:t>
            </a:r>
            <a:r>
              <a:rPr lang="en-US" altLang="zh-CN" sz="2400" dirty="0" err="1" smtClean="0"/>
              <a:t>Preffer</a:t>
            </a:r>
            <a:r>
              <a:rPr lang="en-US" altLang="zh-CN" sz="2400" dirty="0" smtClean="0"/>
              <a:t> F, </a:t>
            </a:r>
            <a:r>
              <a:rPr lang="en-US" altLang="zh-CN" sz="2400" dirty="0" err="1" smtClean="0"/>
              <a:t>Dombkowski</a:t>
            </a:r>
            <a:r>
              <a:rPr lang="en-US" altLang="zh-CN" sz="2400" dirty="0" smtClean="0"/>
              <a:t> D, Evans JW, </a:t>
            </a:r>
            <a:r>
              <a:rPr lang="en-US" altLang="zh-CN" sz="2400" dirty="0" err="1" smtClean="0"/>
              <a:t>Liefeld</a:t>
            </a:r>
            <a:r>
              <a:rPr lang="en-US" altLang="zh-CN" sz="2400" dirty="0" smtClean="0"/>
              <a:t> T, </a:t>
            </a:r>
            <a:r>
              <a:rPr lang="en-US" altLang="zh-CN" sz="2400" dirty="0" err="1" smtClean="0"/>
              <a:t>Smutko</a:t>
            </a:r>
            <a:r>
              <a:rPr lang="en-US" altLang="zh-CN" sz="2400" dirty="0" smtClean="0"/>
              <a:t> JS, Chen J, Friedman N, Young RA, </a:t>
            </a:r>
            <a:r>
              <a:rPr lang="en-US" altLang="zh-CN" sz="2400" dirty="0" err="1" smtClean="0"/>
              <a:t>Golub</a:t>
            </a:r>
            <a:r>
              <a:rPr lang="en-US" altLang="zh-CN" sz="2400" dirty="0" smtClean="0"/>
              <a:t> TR, </a:t>
            </a:r>
            <a:r>
              <a:rPr lang="en-US" altLang="zh-CN" sz="2400" dirty="0" err="1" smtClean="0"/>
              <a:t>Regev</a:t>
            </a:r>
            <a:r>
              <a:rPr lang="en-US" altLang="zh-CN" sz="2400" dirty="0" smtClean="0"/>
              <a:t> A, Ebert BL. Densely interconnected transcriptional circuits control cell states in human </a:t>
            </a:r>
            <a:r>
              <a:rPr lang="en-US" altLang="zh-CN" sz="2400" dirty="0" err="1" smtClean="0"/>
              <a:t>hematopoiesis</a:t>
            </a:r>
            <a:r>
              <a:rPr lang="en-US" altLang="zh-CN" sz="2400" dirty="0" smtClean="0"/>
              <a:t>. </a:t>
            </a:r>
            <a:r>
              <a:rPr lang="en-US" altLang="zh-CN" sz="2400" i="1" dirty="0" smtClean="0"/>
              <a:t>Cell</a:t>
            </a:r>
            <a:r>
              <a:rPr lang="en-US" altLang="zh-CN" sz="2400" dirty="0" smtClean="0"/>
              <a:t>. 144(2):296-309. 2011.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lnSpc>
                <a:spcPct val="80000"/>
              </a:lnSpc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ＭＳ Ｐゴシック" pitchFamily="34" charset="-128"/>
              </a:rPr>
              <a:t>Modeling Expression with Differential Equations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 smtClean="0">
                <a:ea typeface="ＭＳ Ｐゴシック" pitchFamily="34" charset="-128"/>
              </a:rPr>
              <a:t>	Assumes network behavior can be modeled as a system of linear differential equations of the form: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zh-CN" sz="2400" i="1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smtClean="0">
                <a:ea typeface="ＭＳ Ｐゴシック" pitchFamily="34" charset="-128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smtClean="0">
                <a:ea typeface="ＭＳ Ｐゴシック" pitchFamily="34" charset="-128"/>
              </a:rPr>
              <a:t>	x</a:t>
            </a:r>
            <a:r>
              <a:rPr lang="en-US" altLang="zh-CN" sz="2400" dirty="0" smtClean="0">
                <a:ea typeface="ＭＳ Ｐゴシック" pitchFamily="34" charset="-128"/>
              </a:rPr>
              <a:t> is a vector representing the continuous-valued levels (concentrations) of each network component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smtClean="0">
                <a:ea typeface="ＭＳ Ｐゴシック" pitchFamily="34" charset="-128"/>
              </a:rPr>
              <a:t>	A</a:t>
            </a:r>
            <a:r>
              <a:rPr lang="en-US" altLang="zh-CN" sz="2400" dirty="0" smtClean="0">
                <a:ea typeface="ＭＳ Ｐゴシック" pitchFamily="34" charset="-128"/>
              </a:rPr>
              <a:t> is the network model: an </a:t>
            </a:r>
            <a:r>
              <a:rPr lang="en-US" altLang="zh-CN" sz="2400" i="1" dirty="0" smtClean="0">
                <a:ea typeface="ＭＳ Ｐゴシック" pitchFamily="34" charset="-128"/>
              </a:rPr>
              <a:t>N</a:t>
            </a:r>
            <a:r>
              <a:rPr lang="en-US" altLang="zh-CN" sz="2400" dirty="0" smtClean="0">
                <a:ea typeface="ＭＳ Ｐゴシック" pitchFamily="34" charset="-128"/>
              </a:rPr>
              <a:t> x </a:t>
            </a:r>
            <a:r>
              <a:rPr lang="en-US" altLang="zh-CN" sz="2400" i="1" dirty="0" smtClean="0">
                <a:ea typeface="ＭＳ Ｐゴシック" pitchFamily="34" charset="-128"/>
              </a:rPr>
              <a:t>N</a:t>
            </a:r>
            <a:r>
              <a:rPr lang="en-US" altLang="zh-CN" sz="2400" dirty="0" smtClean="0">
                <a:ea typeface="ＭＳ Ｐゴシック" pitchFamily="34" charset="-128"/>
              </a:rPr>
              <a:t> matrix of coefficients describing how each </a:t>
            </a:r>
            <a:r>
              <a:rPr lang="en-US" altLang="zh-CN" sz="2400" i="1" dirty="0" smtClean="0">
                <a:ea typeface="ＭＳ Ｐゴシック" pitchFamily="34" charset="-128"/>
              </a:rPr>
              <a:t>x</a:t>
            </a:r>
            <a:r>
              <a:rPr lang="en-US" altLang="zh-CN" sz="2400" i="1" baseline="-25000" dirty="0" smtClean="0">
                <a:ea typeface="ＭＳ Ｐゴシック" pitchFamily="34" charset="-128"/>
              </a:rPr>
              <a:t>i</a:t>
            </a:r>
            <a:r>
              <a:rPr lang="en-US" altLang="zh-CN" sz="2400" dirty="0" smtClean="0">
                <a:ea typeface="ＭＳ Ｐゴシック" pitchFamily="34" charset="-128"/>
              </a:rPr>
              <a:t> is controlled by upstream genes </a:t>
            </a:r>
            <a:r>
              <a:rPr lang="en-US" altLang="zh-CN" sz="2400" i="1" dirty="0" err="1" smtClean="0">
                <a:ea typeface="ＭＳ Ｐゴシック" pitchFamily="34" charset="-128"/>
              </a:rPr>
              <a:t>x</a:t>
            </a:r>
            <a:r>
              <a:rPr lang="en-US" altLang="zh-CN" sz="2400" i="1" baseline="-25000" dirty="0" err="1" smtClean="0">
                <a:ea typeface="ＭＳ Ｐゴシック" pitchFamily="34" charset="-128"/>
              </a:rPr>
              <a:t>j</a:t>
            </a:r>
            <a:r>
              <a:rPr lang="en-US" altLang="zh-CN" sz="2400" i="1" dirty="0" smtClean="0">
                <a:ea typeface="ＭＳ Ｐゴシック" pitchFamily="34" charset="-128"/>
              </a:rPr>
              <a:t>, </a:t>
            </a:r>
            <a:r>
              <a:rPr lang="en-US" altLang="zh-CN" sz="2400" i="1" dirty="0" err="1" smtClean="0">
                <a:ea typeface="ＭＳ Ｐゴシック" pitchFamily="34" charset="-128"/>
              </a:rPr>
              <a:t>x</a:t>
            </a:r>
            <a:r>
              <a:rPr lang="en-US" altLang="zh-CN" sz="2400" i="1" baseline="-25000" dirty="0" err="1" smtClean="0">
                <a:ea typeface="ＭＳ Ｐゴシック" pitchFamily="34" charset="-128"/>
              </a:rPr>
              <a:t>k</a:t>
            </a:r>
            <a:r>
              <a:rPr lang="en-US" altLang="zh-CN" sz="2400" i="1" dirty="0" smtClean="0">
                <a:ea typeface="ＭＳ Ｐゴシック" pitchFamily="34" charset="-128"/>
              </a:rPr>
              <a:t>, etc.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 smtClean="0">
                <a:ea typeface="ＭＳ Ｐゴシック" pitchFamily="34" charset="-128"/>
              </a:rPr>
              <a:t>	u</a:t>
            </a:r>
            <a:r>
              <a:rPr lang="en-US" altLang="zh-CN" sz="2400" i="1" dirty="0" smtClean="0">
                <a:ea typeface="ＭＳ Ｐゴシック" pitchFamily="34" charset="-128"/>
              </a:rPr>
              <a:t> </a:t>
            </a:r>
            <a:r>
              <a:rPr lang="en-US" altLang="zh-CN" sz="2400" dirty="0" smtClean="0">
                <a:ea typeface="ＭＳ Ｐゴシック" pitchFamily="34" charset="-128"/>
              </a:rPr>
              <a:t>is a vector representing an external additive perturbation to the system</a:t>
            </a:r>
            <a:endParaRPr lang="en-US" altLang="zh-CN" sz="2400" b="1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dirty="0" smtClean="0">
              <a:ea typeface="ＭＳ Ｐゴシック" pitchFamily="34" charset="-128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62806"/>
              </p:ext>
            </p:extLst>
          </p:nvPr>
        </p:nvGraphicFramePr>
        <p:xfrm>
          <a:off x="3563888" y="2348880"/>
          <a:ext cx="16859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Formula" r:id="rId3" imgW="851040" imgH="336600" progId="Equation.Ribbit">
                  <p:embed/>
                </p:oleObj>
              </mc:Choice>
              <mc:Fallback>
                <p:oleObj name="Formula" r:id="rId3" imgW="851040" imgH="336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888" y="2348880"/>
                        <a:ext cx="168592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229600" cy="1143000"/>
          </a:xfrm>
          <a:noFill/>
        </p:spPr>
        <p:txBody>
          <a:bodyPr/>
          <a:lstStyle/>
          <a:p>
            <a:pPr algn="l" eaLnBrk="1" hangingPunct="1"/>
            <a:r>
              <a:rPr lang="en-US" altLang="zh-CN" sz="2800" smtClean="0">
                <a:ea typeface="ＭＳ Ｐゴシック" pitchFamily="34" charset="-128"/>
              </a:rPr>
              <a:t>An example:</a:t>
            </a:r>
            <a:br>
              <a:rPr lang="en-US" altLang="zh-CN" sz="2800" smtClean="0">
                <a:ea typeface="ＭＳ Ｐゴシック" pitchFamily="34" charset="-128"/>
              </a:rPr>
            </a:br>
            <a:r>
              <a:rPr lang="en-US" altLang="zh-CN" sz="2800" smtClean="0">
                <a:ea typeface="ＭＳ Ｐゴシック" pitchFamily="34" charset="-128"/>
              </a:rPr>
              <a:t>From discrete- to continuous-valued networks</a:t>
            </a:r>
          </a:p>
        </p:txBody>
      </p:sp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4800600" y="4114800"/>
            <a:ext cx="277971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i="1" dirty="0">
                <a:solidFill>
                  <a:srgbClr val="FF0000"/>
                </a:solidFill>
              </a:rPr>
              <a:t>d</a:t>
            </a:r>
            <a:r>
              <a:rPr lang="en-US" altLang="zh-CN" sz="3200" b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/</a:t>
            </a:r>
            <a:r>
              <a:rPr lang="en-US" altLang="zh-CN" sz="3200" i="1" dirty="0" err="1">
                <a:solidFill>
                  <a:srgbClr val="FF0000"/>
                </a:solidFill>
              </a:rPr>
              <a:t>dt</a:t>
            </a:r>
            <a:r>
              <a:rPr lang="en-US" altLang="zh-CN" sz="3200" dirty="0">
                <a:solidFill>
                  <a:srgbClr val="FF0000"/>
                </a:solidFill>
              </a:rPr>
              <a:t> = </a:t>
            </a:r>
            <a:r>
              <a:rPr lang="en-US" altLang="zh-CN" sz="3200" b="1" dirty="0">
                <a:solidFill>
                  <a:srgbClr val="FF0000"/>
                </a:solidFill>
              </a:rPr>
              <a:t>Ax</a:t>
            </a:r>
            <a:r>
              <a:rPr lang="en-US" altLang="zh-CN" sz="3200" dirty="0">
                <a:solidFill>
                  <a:srgbClr val="FF0000"/>
                </a:solidFill>
              </a:rPr>
              <a:t> + </a:t>
            </a:r>
            <a:r>
              <a:rPr lang="en-US" altLang="zh-CN" sz="3200" b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228600" y="4562475"/>
            <a:ext cx="341788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i="1" dirty="0">
                <a:solidFill>
                  <a:srgbClr val="292929"/>
                </a:solidFill>
              </a:rPr>
              <a:t>dx</a:t>
            </a:r>
            <a:r>
              <a:rPr lang="en-US" altLang="zh-CN" sz="2800" i="1" baseline="-25000" dirty="0">
                <a:solidFill>
                  <a:srgbClr val="292929"/>
                </a:solidFill>
              </a:rPr>
              <a:t>1</a:t>
            </a:r>
            <a:r>
              <a:rPr lang="en-US" altLang="zh-CN" sz="2800" dirty="0">
                <a:solidFill>
                  <a:srgbClr val="292929"/>
                </a:solidFill>
              </a:rPr>
              <a:t>/</a:t>
            </a:r>
            <a:r>
              <a:rPr lang="en-US" altLang="zh-CN" sz="2800" i="1" dirty="0" err="1">
                <a:solidFill>
                  <a:srgbClr val="292929"/>
                </a:solidFill>
              </a:rPr>
              <a:t>dt</a:t>
            </a:r>
            <a:r>
              <a:rPr lang="en-US" altLang="zh-CN" sz="2800" dirty="0">
                <a:solidFill>
                  <a:srgbClr val="292929"/>
                </a:solidFill>
              </a:rPr>
              <a:t> = </a:t>
            </a:r>
            <a:r>
              <a:rPr lang="en-US" altLang="zh-CN" sz="2800" i="1" dirty="0">
                <a:solidFill>
                  <a:srgbClr val="292929"/>
                </a:solidFill>
              </a:rPr>
              <a:t>a</a:t>
            </a:r>
            <a:r>
              <a:rPr lang="en-US" altLang="zh-CN" sz="2800" i="1" baseline="-25000" dirty="0">
                <a:solidFill>
                  <a:srgbClr val="292929"/>
                </a:solidFill>
              </a:rPr>
              <a:t>12</a:t>
            </a:r>
            <a:r>
              <a:rPr lang="en-US" altLang="zh-CN" sz="2800" i="1" dirty="0">
                <a:solidFill>
                  <a:srgbClr val="292929"/>
                </a:solidFill>
              </a:rPr>
              <a:t>x</a:t>
            </a:r>
            <a:r>
              <a:rPr lang="en-US" altLang="zh-CN" sz="2800" i="1" baseline="-25000" dirty="0">
                <a:solidFill>
                  <a:srgbClr val="292929"/>
                </a:solidFill>
              </a:rPr>
              <a:t>2 </a:t>
            </a:r>
            <a:r>
              <a:rPr lang="en-US" altLang="zh-CN" sz="2800" dirty="0">
                <a:solidFill>
                  <a:srgbClr val="292929"/>
                </a:solidFill>
                <a:latin typeface="Symbol" pitchFamily="18" charset="2"/>
              </a:rPr>
              <a:t>-</a:t>
            </a:r>
            <a:r>
              <a:rPr lang="en-US" altLang="zh-CN" sz="2800" dirty="0">
                <a:solidFill>
                  <a:srgbClr val="292929"/>
                </a:solidFill>
              </a:rPr>
              <a:t> </a:t>
            </a:r>
            <a:r>
              <a:rPr lang="en-US" altLang="zh-CN" sz="2800" i="1" dirty="0">
                <a:solidFill>
                  <a:srgbClr val="292929"/>
                </a:solidFill>
              </a:rPr>
              <a:t>a</a:t>
            </a:r>
            <a:r>
              <a:rPr lang="en-US" altLang="zh-CN" sz="2800" i="1" baseline="-25000" dirty="0">
                <a:solidFill>
                  <a:srgbClr val="292929"/>
                </a:solidFill>
              </a:rPr>
              <a:t>13</a:t>
            </a:r>
            <a:r>
              <a:rPr lang="en-US" altLang="zh-CN" sz="2800" i="1" dirty="0">
                <a:solidFill>
                  <a:srgbClr val="292929"/>
                </a:solidFill>
              </a:rPr>
              <a:t>x</a:t>
            </a:r>
            <a:r>
              <a:rPr lang="en-US" altLang="zh-CN" sz="2800" i="1" baseline="-25000" dirty="0">
                <a:solidFill>
                  <a:srgbClr val="292929"/>
                </a:solidFill>
              </a:rPr>
              <a:t>3</a:t>
            </a:r>
            <a:endParaRPr lang="en-US" altLang="zh-CN" sz="2800" i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zh-CN" sz="1600" i="1" baseline="-25000" dirty="0">
              <a:solidFill>
                <a:srgbClr val="292929"/>
              </a:solidFill>
            </a:endParaRPr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228600" y="5253038"/>
            <a:ext cx="227647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i="1">
                <a:solidFill>
                  <a:srgbClr val="292929"/>
                </a:solidFill>
              </a:rPr>
              <a:t>dx</a:t>
            </a:r>
            <a:r>
              <a:rPr lang="en-US" altLang="zh-CN" sz="2800" i="1" baseline="-25000">
                <a:solidFill>
                  <a:srgbClr val="292929"/>
                </a:solidFill>
              </a:rPr>
              <a:t>2</a:t>
            </a:r>
            <a:r>
              <a:rPr lang="en-US" altLang="zh-CN" sz="2800">
                <a:solidFill>
                  <a:srgbClr val="292929"/>
                </a:solidFill>
              </a:rPr>
              <a:t>/</a:t>
            </a:r>
            <a:r>
              <a:rPr lang="en-US" altLang="zh-CN" sz="2800" i="1">
                <a:solidFill>
                  <a:srgbClr val="292929"/>
                </a:solidFill>
              </a:rPr>
              <a:t>dt</a:t>
            </a:r>
            <a:r>
              <a:rPr lang="en-US" altLang="zh-CN" sz="2800">
                <a:solidFill>
                  <a:srgbClr val="292929"/>
                </a:solidFill>
              </a:rPr>
              <a:t> = </a:t>
            </a:r>
            <a:r>
              <a:rPr lang="en-US" altLang="zh-CN" sz="2800" i="1">
                <a:solidFill>
                  <a:srgbClr val="292929"/>
                </a:solidFill>
              </a:rPr>
              <a:t>a</a:t>
            </a:r>
            <a:r>
              <a:rPr lang="en-US" altLang="zh-CN" sz="2800" i="1" baseline="-25000">
                <a:solidFill>
                  <a:srgbClr val="292929"/>
                </a:solidFill>
              </a:rPr>
              <a:t>21</a:t>
            </a:r>
            <a:r>
              <a:rPr lang="en-US" altLang="zh-CN" sz="2800" i="1">
                <a:solidFill>
                  <a:srgbClr val="292929"/>
                </a:solidFill>
              </a:rPr>
              <a:t>x</a:t>
            </a:r>
            <a:r>
              <a:rPr lang="en-US" altLang="zh-CN" sz="2800" i="1" baseline="-25000">
                <a:solidFill>
                  <a:srgbClr val="292929"/>
                </a:solidFill>
              </a:rPr>
              <a:t>1</a:t>
            </a:r>
            <a:endParaRPr lang="en-US" altLang="zh-CN" sz="2800" i="1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zh-CN" sz="1600" i="1" baseline="-25000">
              <a:solidFill>
                <a:srgbClr val="292929"/>
              </a:solidFill>
            </a:endParaRPr>
          </a:p>
        </p:txBody>
      </p:sp>
      <p:sp>
        <p:nvSpPr>
          <p:cNvPr id="40965" name="Rectangle 6"/>
          <p:cNvSpPr>
            <a:spLocks noChangeArrowheads="1"/>
          </p:cNvSpPr>
          <p:nvPr/>
        </p:nvSpPr>
        <p:spPr bwMode="auto">
          <a:xfrm>
            <a:off x="228600" y="5969000"/>
            <a:ext cx="227647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i="1">
                <a:solidFill>
                  <a:srgbClr val="292929"/>
                </a:solidFill>
              </a:rPr>
              <a:t>dx</a:t>
            </a:r>
            <a:r>
              <a:rPr lang="en-US" altLang="zh-CN" sz="2800" i="1" baseline="-25000">
                <a:solidFill>
                  <a:srgbClr val="292929"/>
                </a:solidFill>
              </a:rPr>
              <a:t>3</a:t>
            </a:r>
            <a:r>
              <a:rPr lang="en-US" altLang="zh-CN" sz="2800">
                <a:solidFill>
                  <a:srgbClr val="292929"/>
                </a:solidFill>
              </a:rPr>
              <a:t>/</a:t>
            </a:r>
            <a:r>
              <a:rPr lang="en-US" altLang="zh-CN" sz="2800" i="1">
                <a:solidFill>
                  <a:srgbClr val="292929"/>
                </a:solidFill>
              </a:rPr>
              <a:t>dt</a:t>
            </a:r>
            <a:r>
              <a:rPr lang="en-US" altLang="zh-CN" sz="2800">
                <a:solidFill>
                  <a:srgbClr val="292929"/>
                </a:solidFill>
              </a:rPr>
              <a:t> = </a:t>
            </a:r>
            <a:r>
              <a:rPr lang="en-US" altLang="zh-CN" sz="2800" i="1">
                <a:solidFill>
                  <a:srgbClr val="292929"/>
                </a:solidFill>
              </a:rPr>
              <a:t>a</a:t>
            </a:r>
            <a:r>
              <a:rPr lang="en-US" altLang="zh-CN" sz="2800" i="1" baseline="-25000">
                <a:solidFill>
                  <a:srgbClr val="292929"/>
                </a:solidFill>
              </a:rPr>
              <a:t>32</a:t>
            </a:r>
            <a:r>
              <a:rPr lang="en-US" altLang="zh-CN" sz="2800" i="1">
                <a:solidFill>
                  <a:srgbClr val="292929"/>
                </a:solidFill>
              </a:rPr>
              <a:t>x</a:t>
            </a:r>
            <a:r>
              <a:rPr lang="en-US" altLang="zh-CN" sz="2800" i="1" baseline="-25000">
                <a:solidFill>
                  <a:srgbClr val="292929"/>
                </a:solidFill>
              </a:rPr>
              <a:t>2</a:t>
            </a:r>
            <a:endParaRPr lang="en-US" altLang="zh-CN" sz="2800" i="1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zh-CN" sz="1600" i="1" baseline="-25000">
              <a:solidFill>
                <a:srgbClr val="292929"/>
              </a:solidFill>
            </a:endParaRP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5408613" y="1562100"/>
            <a:ext cx="581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x1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6351588" y="1562100"/>
            <a:ext cx="581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x2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7267575" y="1562100"/>
            <a:ext cx="581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x3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5408613" y="3157538"/>
            <a:ext cx="581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x1</a:t>
            </a:r>
          </a:p>
        </p:txBody>
      </p:sp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6351588" y="3157538"/>
            <a:ext cx="581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x2</a:t>
            </a:r>
          </a:p>
        </p:txBody>
      </p:sp>
      <p:sp>
        <p:nvSpPr>
          <p:cNvPr id="40971" name="Text Box 12"/>
          <p:cNvSpPr txBox="1">
            <a:spLocks noChangeArrowheads="1"/>
          </p:cNvSpPr>
          <p:nvPr/>
        </p:nvSpPr>
        <p:spPr bwMode="auto">
          <a:xfrm>
            <a:off x="7267575" y="3157538"/>
            <a:ext cx="581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 i="1"/>
              <a:t>x3</a:t>
            </a:r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>
            <a:off x="5705475" y="2057400"/>
            <a:ext cx="915988" cy="1046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V="1">
            <a:off x="5705475" y="2057400"/>
            <a:ext cx="1831975" cy="110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>
            <a:off x="5715000" y="2057400"/>
            <a:ext cx="906463" cy="1023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>
            <a:off x="6621463" y="2057400"/>
            <a:ext cx="915987" cy="1046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6" name="Text Box 17"/>
          <p:cNvSpPr txBox="1">
            <a:spLocks noChangeArrowheads="1"/>
          </p:cNvSpPr>
          <p:nvPr/>
        </p:nvSpPr>
        <p:spPr bwMode="auto">
          <a:xfrm>
            <a:off x="152400" y="1633538"/>
            <a:ext cx="4343400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Three genes: </a:t>
            </a:r>
            <a:r>
              <a:rPr lang="en-US" altLang="zh-CN" sz="2400" i="1"/>
              <a:t>x</a:t>
            </a:r>
            <a:r>
              <a:rPr lang="en-US" altLang="zh-CN" sz="2400" i="1" baseline="-25000"/>
              <a:t>1</a:t>
            </a:r>
            <a:r>
              <a:rPr lang="en-US" altLang="zh-CN" sz="2400" i="1"/>
              <a:t>, x</a:t>
            </a:r>
            <a:r>
              <a:rPr lang="en-US" altLang="zh-CN" sz="2400" i="1" baseline="-25000"/>
              <a:t>2</a:t>
            </a:r>
            <a:r>
              <a:rPr lang="en-US" altLang="zh-CN" sz="2400" i="1"/>
              <a:t>, x</a:t>
            </a:r>
            <a:r>
              <a:rPr lang="en-US" altLang="zh-CN" sz="2400" i="1" baseline="-25000"/>
              <a:t>3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	 </a:t>
            </a:r>
            <a:r>
              <a:rPr lang="en-US" altLang="zh-CN" sz="2400" i="1"/>
              <a:t>x1</a:t>
            </a:r>
            <a:r>
              <a:rPr lang="en-US" altLang="zh-CN" sz="2400"/>
              <a:t> activates </a:t>
            </a:r>
            <a:r>
              <a:rPr lang="en-US" altLang="zh-CN" sz="2400" i="1"/>
              <a:t>x2</a:t>
            </a:r>
            <a:endParaRPr lang="en-US" altLang="zh-CN" sz="2400"/>
          </a:p>
          <a:p>
            <a:pPr>
              <a:spcBef>
                <a:spcPct val="50000"/>
              </a:spcBef>
            </a:pPr>
            <a:r>
              <a:rPr lang="en-US" altLang="zh-CN" sz="2400"/>
              <a:t>	 </a:t>
            </a:r>
            <a:r>
              <a:rPr lang="en-US" altLang="zh-CN" sz="2400" i="1"/>
              <a:t>x2</a:t>
            </a:r>
            <a:r>
              <a:rPr lang="en-US" altLang="zh-CN" sz="2400"/>
              <a:t> activates </a:t>
            </a:r>
            <a:r>
              <a:rPr lang="en-US" altLang="zh-CN" sz="2400" i="1"/>
              <a:t>x1</a:t>
            </a:r>
            <a:r>
              <a:rPr lang="en-US" altLang="zh-CN" sz="2400"/>
              <a:t> and </a:t>
            </a:r>
            <a:r>
              <a:rPr lang="en-US" altLang="zh-CN" sz="2400" i="1"/>
              <a:t>x3</a:t>
            </a:r>
            <a:endParaRPr lang="en-US" altLang="zh-CN" sz="2400"/>
          </a:p>
          <a:p>
            <a:pPr>
              <a:spcBef>
                <a:spcPct val="50000"/>
              </a:spcBef>
            </a:pPr>
            <a:r>
              <a:rPr lang="en-US" altLang="zh-CN" sz="2400"/>
              <a:t>	 </a:t>
            </a:r>
            <a:r>
              <a:rPr lang="en-US" altLang="zh-CN" sz="2400" i="1"/>
              <a:t>x3</a:t>
            </a:r>
            <a:r>
              <a:rPr lang="en-US" altLang="zh-CN" sz="2400"/>
              <a:t> inhibits </a:t>
            </a:r>
            <a:r>
              <a:rPr lang="en-US" altLang="zh-CN" sz="2400" i="1"/>
              <a:t>x1</a:t>
            </a:r>
          </a:p>
        </p:txBody>
      </p:sp>
      <p:graphicFrame>
        <p:nvGraphicFramePr>
          <p:cNvPr id="4097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886200" y="4953000"/>
          <a:ext cx="49530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2298700" imgH="736600" progId="Equation.3">
                  <p:embed/>
                </p:oleObj>
              </mc:Choice>
              <mc:Fallback>
                <p:oleObj name="Equation" r:id="rId3" imgW="2298700" imgH="736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953000"/>
                        <a:ext cx="4953000" cy="15859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ＭＳ Ｐゴシック" pitchFamily="34" charset="-128"/>
              </a:rPr>
              <a:t>The steady state assumption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ＭＳ Ｐゴシック" pitchFamily="34" charset="-128"/>
              </a:rPr>
              <a:t>Near a steady-state point, expression levels do not change over time.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ＭＳ Ｐゴシック" pitchFamily="34" charset="-128"/>
              </a:rPr>
              <a:t>Under the steady-state assumption, the model reduces to 0 = </a:t>
            </a:r>
            <a:r>
              <a:rPr lang="en-US" altLang="zh-CN" sz="2400" b="1" smtClean="0">
                <a:ea typeface="ＭＳ Ｐゴシック" pitchFamily="34" charset="-128"/>
              </a:rPr>
              <a:t>Ax</a:t>
            </a:r>
            <a:r>
              <a:rPr lang="en-US" altLang="zh-CN" sz="2400" smtClean="0">
                <a:ea typeface="ＭＳ Ｐゴシック" pitchFamily="34" charset="-128"/>
              </a:rPr>
              <a:t> + </a:t>
            </a:r>
            <a:r>
              <a:rPr lang="en-US" altLang="zh-CN" sz="2400" b="1" smtClean="0">
                <a:ea typeface="ＭＳ Ｐゴシック" pitchFamily="34" charset="-128"/>
              </a:rPr>
              <a:t>u 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 </a:t>
            </a:r>
            <a:r>
              <a:rPr lang="en-US" altLang="zh-CN" sz="2400" b="1" smtClean="0">
                <a:ea typeface="ＭＳ Ｐゴシック" pitchFamily="34" charset="-128"/>
                <a:sym typeface="Wingdings" pitchFamily="2" charset="2"/>
              </a:rPr>
              <a:t>Ax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 = </a:t>
            </a:r>
            <a:r>
              <a:rPr lang="en-US" altLang="zh-CN" sz="2400" smtClean="0">
                <a:latin typeface="Symbol" pitchFamily="18" charset="2"/>
                <a:ea typeface="ＭＳ Ｐゴシック" pitchFamily="34" charset="-128"/>
                <a:sym typeface="Wingdings" pitchFamily="2" charset="2"/>
              </a:rPr>
              <a:t>-</a:t>
            </a:r>
            <a:r>
              <a:rPr lang="en-US" altLang="zh-CN" sz="2400" b="1" smtClean="0">
                <a:ea typeface="ＭＳ Ｐゴシック" pitchFamily="34" charset="-128"/>
                <a:sym typeface="Wingdings" pitchFamily="2" charset="2"/>
              </a:rPr>
              <a:t>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A straightforward method to infer </a:t>
            </a:r>
            <a:r>
              <a:rPr lang="en-US" altLang="zh-CN" sz="2400" b="1" smtClean="0">
                <a:ea typeface="ＭＳ Ｐゴシック" pitchFamily="34" charset="-128"/>
                <a:sym typeface="Wingdings" pitchFamily="2" charset="2"/>
              </a:rPr>
              <a:t>A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 would be to apply </a:t>
            </a:r>
            <a:r>
              <a:rPr lang="en-US" altLang="zh-CN" sz="2400" i="1" smtClean="0">
                <a:ea typeface="ＭＳ Ｐゴシック" pitchFamily="34" charset="-128"/>
                <a:sym typeface="Wingdings" pitchFamily="2" charset="2"/>
              </a:rPr>
              <a:t>N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 perturbations, </a:t>
            </a:r>
            <a:r>
              <a:rPr lang="en-US" altLang="zh-CN" sz="2400" b="1" smtClean="0">
                <a:ea typeface="ＭＳ Ｐゴシック" pitchFamily="34" charset="-128"/>
                <a:sym typeface="Wingdings" pitchFamily="2" charset="2"/>
              </a:rPr>
              <a:t>u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, to the network, in each case measuring steady-state expression levels for the </a:t>
            </a:r>
            <a:r>
              <a:rPr lang="en-US" altLang="zh-CN" sz="2400" b="1" smtClean="0">
                <a:ea typeface="ＭＳ Ｐゴシック" pitchFamily="34" charset="-128"/>
                <a:sym typeface="Wingdings" pitchFamily="2" charset="2"/>
              </a:rPr>
              <a:t>x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However, in larger networks it may be impractical to apply so many perturbations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As a simplifying assumption, </a:t>
            </a:r>
            <a:r>
              <a:rPr lang="en-US" altLang="zh-CN" sz="2400" b="1" i="1" smtClean="0">
                <a:solidFill>
                  <a:srgbClr val="FF0000"/>
                </a:solidFill>
                <a:ea typeface="ＭＳ Ｐゴシック" pitchFamily="34" charset="-128"/>
                <a:sym typeface="Wingdings" pitchFamily="2" charset="2"/>
              </a:rPr>
              <a:t>consider that each gene has a maximum of k non-zero regulatory inputs</a:t>
            </a:r>
            <a:r>
              <a:rPr lang="en-US" altLang="zh-CN" sz="2400" smtClean="0">
                <a:ea typeface="ＭＳ Ｐゴシック" pitchFamily="34" charset="-128"/>
                <a:sym typeface="Wingdings" pitchFamily="2" charset="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ＭＳ Ｐゴシック" pitchFamily="34" charset="-128"/>
              </a:rPr>
              <a:t>The Inference Procedure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b="1" smtClean="0">
                <a:ea typeface="ＭＳ Ｐゴシック" pitchFamily="34" charset="-128"/>
              </a:rPr>
              <a:t>Ax</a:t>
            </a:r>
            <a:r>
              <a:rPr lang="en-US" altLang="zh-CN" smtClean="0">
                <a:ea typeface="ＭＳ Ｐゴシック" pitchFamily="34" charset="-128"/>
              </a:rPr>
              <a:t> = </a:t>
            </a:r>
            <a:r>
              <a:rPr lang="en-US" altLang="zh-CN" smtClean="0">
                <a:latin typeface="Symbol" pitchFamily="18" charset="2"/>
                <a:ea typeface="ＭＳ Ｐゴシック" pitchFamily="34" charset="-128"/>
              </a:rPr>
              <a:t>-</a:t>
            </a:r>
            <a:r>
              <a:rPr lang="en-US" altLang="zh-CN" b="1" smtClean="0">
                <a:ea typeface="ＭＳ Ｐゴシック" pitchFamily="34" charset="-128"/>
              </a:rPr>
              <a:t>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ＭＳ Ｐゴシック" pitchFamily="34" charset="-128"/>
              </a:rPr>
              <a:t>Infer inputs to each gene separately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ＭＳ Ｐゴシック" pitchFamily="34" charset="-128"/>
              </a:rPr>
              <a:t>For the given gene, consider all possible combinations of the </a:t>
            </a:r>
            <a:r>
              <a:rPr lang="en-US" altLang="zh-CN" i="1" smtClean="0">
                <a:ea typeface="ＭＳ Ｐゴシック" pitchFamily="34" charset="-128"/>
              </a:rPr>
              <a:t>k</a:t>
            </a:r>
            <a:r>
              <a:rPr lang="en-US" altLang="zh-CN" smtClean="0">
                <a:ea typeface="ＭＳ Ｐゴシック" pitchFamily="34" charset="-128"/>
              </a:rPr>
              <a:t> regulatory inputs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ＭＳ Ｐゴシック" pitchFamily="34" charset="-128"/>
              </a:rPr>
              <a:t>For each combination, use multiple linear regression to determine optimal values of the </a:t>
            </a:r>
            <a:r>
              <a:rPr lang="en-US" altLang="zh-CN" i="1" smtClean="0">
                <a:ea typeface="ＭＳ Ｐゴシック" pitchFamily="34" charset="-128"/>
              </a:rPr>
              <a:t>k</a:t>
            </a:r>
            <a:r>
              <a:rPr lang="en-US" altLang="zh-CN" smtClean="0">
                <a:ea typeface="ＭＳ Ｐゴシック" pitchFamily="34" charset="-128"/>
              </a:rPr>
              <a:t> coefficients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ＭＳ Ｐゴシック" pitchFamily="34" charset="-128"/>
              </a:rPr>
              <a:t>Choose the combination that fits the observed data with the least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ＭＳ Ｐゴシック" pitchFamily="34" charset="-128"/>
              </a:rPr>
              <a:t>Multiple regression</a:t>
            </a:r>
          </a:p>
        </p:txBody>
      </p:sp>
      <p:pic>
        <p:nvPicPr>
          <p:cNvPr id="44034" name="Picture 3" descr="plan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2057400"/>
            <a:ext cx="4038600" cy="3886200"/>
          </a:xfrm>
          <a:noFill/>
        </p:spPr>
      </p:pic>
      <p:pic>
        <p:nvPicPr>
          <p:cNvPr id="44035" name="Picture 4" descr="maxst_evap_sur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7547" t="15071" r="5661" b="12088"/>
          <a:stretch>
            <a:fillRect/>
          </a:stretch>
        </p:blipFill>
        <p:spPr>
          <a:xfrm>
            <a:off x="762000" y="3186113"/>
            <a:ext cx="3505200" cy="2209800"/>
          </a:xfrm>
          <a:noFill/>
        </p:spPr>
      </p:pic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2438400" y="539591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x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304800" y="402431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u 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533400" y="1447800"/>
            <a:ext cx="1905000" cy="4762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292929"/>
                </a:solidFill>
              </a:rPr>
              <a:t>u </a:t>
            </a:r>
            <a:r>
              <a:rPr lang="en-US" altLang="zh-CN" sz="2800">
                <a:solidFill>
                  <a:srgbClr val="292929"/>
                </a:solidFill>
              </a:rPr>
              <a:t>= </a:t>
            </a:r>
            <a:r>
              <a:rPr lang="en-US" altLang="zh-CN" sz="2800">
                <a:solidFill>
                  <a:srgbClr val="292929"/>
                </a:solidFill>
                <a:latin typeface="Symbol" pitchFamily="18" charset="2"/>
              </a:rPr>
              <a:t>-</a:t>
            </a:r>
            <a:r>
              <a:rPr lang="en-US" altLang="zh-CN" sz="2800" b="1">
                <a:solidFill>
                  <a:srgbClr val="292929"/>
                </a:solidFill>
              </a:rPr>
              <a:t>Ax</a:t>
            </a:r>
            <a:endParaRPr lang="en-US" altLang="zh-CN" sz="2800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743200" y="25146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A</a:t>
            </a:r>
            <a:r>
              <a:rPr lang="en-US" altLang="zh-CN"/>
              <a:t> is the fit</a:t>
            </a:r>
            <a:endParaRPr lang="en-US" altLang="zh-CN" b="1"/>
          </a:p>
        </p:txBody>
      </p:sp>
      <p:sp>
        <p:nvSpPr>
          <p:cNvPr id="44040" name="Freeform 9"/>
          <p:cNvSpPr>
            <a:spLocks/>
          </p:cNvSpPr>
          <p:nvPr/>
        </p:nvSpPr>
        <p:spPr bwMode="auto">
          <a:xfrm>
            <a:off x="2184400" y="2728913"/>
            <a:ext cx="635000" cy="1447800"/>
          </a:xfrm>
          <a:custGeom>
            <a:avLst/>
            <a:gdLst>
              <a:gd name="T0" fmla="*/ 1008062500 w 400"/>
              <a:gd name="T1" fmla="*/ 0 h 912"/>
              <a:gd name="T2" fmla="*/ 403225000 w 400"/>
              <a:gd name="T3" fmla="*/ 483870000 h 912"/>
              <a:gd name="T4" fmla="*/ 40322500 w 400"/>
              <a:gd name="T5" fmla="*/ 1572577500 h 912"/>
              <a:gd name="T6" fmla="*/ 161290000 w 40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00"/>
              <a:gd name="T13" fmla="*/ 0 h 912"/>
              <a:gd name="T14" fmla="*/ 400 w 400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" h="912">
                <a:moveTo>
                  <a:pt x="400" y="0"/>
                </a:moveTo>
                <a:cubicBezTo>
                  <a:pt x="312" y="44"/>
                  <a:pt x="224" y="88"/>
                  <a:pt x="160" y="192"/>
                </a:cubicBezTo>
                <a:cubicBezTo>
                  <a:pt x="96" y="296"/>
                  <a:pt x="32" y="504"/>
                  <a:pt x="16" y="624"/>
                </a:cubicBezTo>
                <a:cubicBezTo>
                  <a:pt x="0" y="744"/>
                  <a:pt x="56" y="864"/>
                  <a:pt x="64" y="9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5334000" y="5348288"/>
            <a:ext cx="5334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/>
              <a:t>x</a:t>
            </a:r>
            <a:r>
              <a:rPr lang="en-US" altLang="zh-CN" i="1" baseline="-25000"/>
              <a:t>1</a:t>
            </a: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 rot="-1593903">
            <a:off x="7448550" y="5395913"/>
            <a:ext cx="9144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/>
              <a:t>x</a:t>
            </a:r>
            <a:r>
              <a:rPr lang="en-US" altLang="zh-CN" i="1" baseline="-25000"/>
              <a:t>2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4724400" y="3625850"/>
            <a:ext cx="4572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/>
              <a:t>u</a:t>
            </a:r>
          </a:p>
          <a:p>
            <a:pPr algn="ctr">
              <a:spcBef>
                <a:spcPct val="50000"/>
              </a:spcBef>
            </a:pPr>
            <a:endParaRPr lang="en-US" altLang="zh-CN" b="1" baseline="-25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I: Regulatory Network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680520" cy="446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44208" y="609329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Lee et al. Science 2002.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ea typeface="ＭＳ Ｐゴシック" pitchFamily="34" charset="-128"/>
              </a:rPr>
              <a:t>Application to SOS System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68760"/>
            <a:ext cx="6048672" cy="452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594928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 smtClean="0">
                <a:ea typeface="ＭＳ Ｐゴシック" pitchFamily="34" charset="-128"/>
              </a:rPr>
              <a:t>Gardner, </a:t>
            </a:r>
            <a:r>
              <a:rPr lang="en-US" altLang="zh-CN" dirty="0" err="1" smtClean="0">
                <a:ea typeface="ＭＳ Ｐゴシック" pitchFamily="34" charset="-128"/>
              </a:rPr>
              <a:t>di</a:t>
            </a:r>
            <a:r>
              <a:rPr lang="en-US" altLang="zh-CN" dirty="0" smtClean="0">
                <a:ea typeface="ＭＳ Ｐゴシック" pitchFamily="34" charset="-128"/>
              </a:rPr>
              <a:t> Bernardo, Lorenz, and Collins. Inferring Genetic Networks and Identifying Compound Mode of Action via Expression Profiling. </a:t>
            </a:r>
            <a:r>
              <a:rPr lang="en-US" altLang="zh-CN" i="1" dirty="0" smtClean="0">
                <a:ea typeface="ＭＳ Ｐゴシック" pitchFamily="34" charset="-128"/>
              </a:rPr>
              <a:t>Science</a:t>
            </a:r>
            <a:r>
              <a:rPr lang="en-US" altLang="zh-CN" dirty="0" smtClean="0">
                <a:ea typeface="ＭＳ Ｐゴシック" pitchFamily="34" charset="-128"/>
              </a:rPr>
              <a:t> </a:t>
            </a:r>
            <a:r>
              <a:rPr lang="en-US" altLang="zh-CN" b="1" dirty="0" smtClean="0">
                <a:ea typeface="ＭＳ Ｐゴシック" pitchFamily="34" charset="-128"/>
              </a:rPr>
              <a:t>301</a:t>
            </a:r>
            <a:r>
              <a:rPr lang="en-US" altLang="zh-CN" dirty="0" smtClean="0">
                <a:ea typeface="ＭＳ Ｐゴシック" pitchFamily="34" charset="-128"/>
              </a:rPr>
              <a:t>, pp.102-105 (2003)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III: Bayesian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本部分</a:t>
            </a:r>
            <a:r>
              <a:rPr lang="en-US" altLang="zh-CN" dirty="0" smtClean="0"/>
              <a:t>Slides</a:t>
            </a:r>
            <a:r>
              <a:rPr lang="zh-CN" altLang="en-US" dirty="0" smtClean="0"/>
              <a:t>主要来自于</a:t>
            </a:r>
            <a:r>
              <a:rPr lang="en-US" altLang="zh-CN" dirty="0" err="1" smtClean="0"/>
              <a:t>N.Friedman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D.Heckman</a:t>
            </a:r>
            <a:r>
              <a:rPr lang="en-US" altLang="zh-CN" dirty="0" err="1" smtClean="0">
                <a:latin typeface="Arial"/>
              </a:rPr>
              <a:t>’</a:t>
            </a:r>
            <a:r>
              <a:rPr lang="en-US" altLang="zh-CN" dirty="0" err="1" smtClean="0"/>
              <a:t>s</a:t>
            </a:r>
            <a:r>
              <a:rPr lang="en-US" altLang="zh-CN" dirty="0" smtClean="0"/>
              <a:t>  slides.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References: </a:t>
            </a:r>
          </a:p>
          <a:p>
            <a:r>
              <a:rPr lang="en-US" altLang="zh-CN" dirty="0" err="1" smtClean="0"/>
              <a:t>N.Friedman</a:t>
            </a:r>
            <a:r>
              <a:rPr lang="en-US" altLang="zh-CN" dirty="0" smtClean="0"/>
              <a:t> et al. Using Bayesian Networks to analyze expression data. </a:t>
            </a:r>
            <a:r>
              <a:rPr lang="en-US" altLang="zh-CN" i="1" dirty="0" smtClean="0"/>
              <a:t>J. </a:t>
            </a:r>
            <a:r>
              <a:rPr lang="en-US" altLang="zh-CN" i="1" dirty="0" err="1" smtClean="0"/>
              <a:t>Comput</a:t>
            </a:r>
            <a:r>
              <a:rPr lang="en-US" altLang="zh-CN" i="1" dirty="0" smtClean="0"/>
              <a:t>. Biol.,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7</a:t>
            </a:r>
            <a:r>
              <a:rPr lang="en-US" altLang="zh-CN" dirty="0" smtClean="0"/>
              <a:t>:601-620, 2000.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Motivation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gene expression data, what</a:t>
            </a:r>
            <a:r>
              <a:rPr lang="en-US" altLang="zh-CN" dirty="0">
                <a:latin typeface="Arial"/>
              </a:rPr>
              <a:t>’</a:t>
            </a:r>
            <a:r>
              <a:rPr lang="en-US" altLang="zh-CN" dirty="0"/>
              <a:t>s the relationship between genes?</a:t>
            </a:r>
          </a:p>
          <a:p>
            <a:pPr lvl="1"/>
            <a:r>
              <a:rPr lang="en-US" altLang="zh-CN" dirty="0"/>
              <a:t>Who regulates who?</a:t>
            </a:r>
          </a:p>
          <a:p>
            <a:pPr lvl="1"/>
            <a:r>
              <a:rPr lang="en-US" altLang="zh-CN" dirty="0"/>
              <a:t>How does </a:t>
            </a:r>
            <a:r>
              <a:rPr lang="en-US" altLang="zh-CN" dirty="0" err="1"/>
              <a:t>does</a:t>
            </a:r>
            <a:r>
              <a:rPr lang="en-US" altLang="zh-CN" dirty="0"/>
              <a:t> one gene regulate other gene?</a:t>
            </a:r>
          </a:p>
          <a:p>
            <a:r>
              <a:rPr lang="en-US" altLang="zh-CN" dirty="0"/>
              <a:t>Exploring the relationship among features to construct a better classifier instead of treating them independently.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folHlink"/>
                </a:solidFill>
              </a:rPr>
              <a:t>Bayesian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Directed acyclic graph (DAG).</a:t>
            </a:r>
          </a:p>
          <a:p>
            <a:pPr lvl="1"/>
            <a:r>
              <a:rPr lang="en-US" altLang="zh-CN" dirty="0" smtClean="0"/>
              <a:t>Nodes: random variables.</a:t>
            </a:r>
          </a:p>
          <a:p>
            <a:pPr lvl="1"/>
            <a:r>
              <a:rPr lang="en-US" altLang="zh-CN" dirty="0" smtClean="0"/>
              <a:t>Edges: direct influence.</a:t>
            </a:r>
          </a:p>
          <a:p>
            <a:r>
              <a:rPr lang="en-US" altLang="zh-CN" dirty="0" smtClean="0"/>
              <a:t>Set of conditional probability distributions.</a:t>
            </a:r>
          </a:p>
          <a:p>
            <a:r>
              <a:rPr lang="en-US" altLang="zh-CN" dirty="0" smtClean="0"/>
              <a:t>Joint distribution.</a:t>
            </a:r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384011"/>
              </p:ext>
            </p:extLst>
          </p:nvPr>
        </p:nvGraphicFramePr>
        <p:xfrm>
          <a:off x="2483768" y="4653136"/>
          <a:ext cx="38369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Formula" r:id="rId3" imgW="1935720" imgH="438480" progId="Equation.Ribbit">
                  <p:embed/>
                </p:oleObj>
              </mc:Choice>
              <mc:Fallback>
                <p:oleObj name="Formula" r:id="rId3" imgW="193572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4653136"/>
                        <a:ext cx="383698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Networks: Example</a:t>
            </a:r>
          </a:p>
        </p:txBody>
      </p:sp>
      <p:sp>
        <p:nvSpPr>
          <p:cNvPr id="20553" name="Oval 73"/>
          <p:cNvSpPr>
            <a:spLocks noChangeArrowheads="1"/>
          </p:cNvSpPr>
          <p:nvPr/>
        </p:nvSpPr>
        <p:spPr bwMode="auto">
          <a:xfrm>
            <a:off x="2051050" y="2636838"/>
            <a:ext cx="1584325" cy="647700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i="1">
                <a:latin typeface="Comic Sans MS" pitchFamily="66" charset="0"/>
              </a:rPr>
              <a:t>Earthquake</a:t>
            </a:r>
          </a:p>
        </p:txBody>
      </p:sp>
      <p:sp>
        <p:nvSpPr>
          <p:cNvPr id="20554" name="Oval 74"/>
          <p:cNvSpPr>
            <a:spLocks noChangeArrowheads="1"/>
          </p:cNvSpPr>
          <p:nvPr/>
        </p:nvSpPr>
        <p:spPr bwMode="auto">
          <a:xfrm>
            <a:off x="3851275" y="2708275"/>
            <a:ext cx="1368425" cy="57626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i="1">
                <a:latin typeface="Comic Sans MS" pitchFamily="66" charset="0"/>
              </a:rPr>
              <a:t>Burglary</a:t>
            </a:r>
          </a:p>
        </p:txBody>
      </p:sp>
      <p:sp>
        <p:nvSpPr>
          <p:cNvPr id="20555" name="Oval 75"/>
          <p:cNvSpPr>
            <a:spLocks noChangeArrowheads="1"/>
          </p:cNvSpPr>
          <p:nvPr/>
        </p:nvSpPr>
        <p:spPr bwMode="auto">
          <a:xfrm>
            <a:off x="3635375" y="3995738"/>
            <a:ext cx="1223963" cy="585787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i="1">
                <a:latin typeface="Comic Sans MS" pitchFamily="66" charset="0"/>
              </a:rPr>
              <a:t>Alarm</a:t>
            </a: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5651500" y="2420938"/>
            <a:ext cx="2262188" cy="2457450"/>
            <a:chOff x="4314" y="1241"/>
            <a:chExt cx="1270" cy="1365"/>
          </a:xfrm>
        </p:grpSpPr>
        <p:sp>
          <p:nvSpPr>
            <p:cNvPr id="20557" name="AutoShape 77"/>
            <p:cNvSpPr>
              <a:spLocks noChangeArrowheads="1"/>
            </p:cNvSpPr>
            <p:nvPr/>
          </p:nvSpPr>
          <p:spPr bwMode="auto">
            <a:xfrm>
              <a:off x="4314" y="1241"/>
              <a:ext cx="1270" cy="1365"/>
            </a:xfrm>
            <a:prstGeom prst="wedgeRoundRectCallout">
              <a:avLst>
                <a:gd name="adj1" fmla="val -75199"/>
                <a:gd name="adj2" fmla="val 25606"/>
                <a:gd name="adj3" fmla="val 16667"/>
              </a:avLst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2000" i="1">
                <a:latin typeface="Comic Sans MS" pitchFamily="66" charset="0"/>
              </a:endParaRPr>
            </a:p>
          </p:txBody>
        </p:sp>
        <p:grpSp>
          <p:nvGrpSpPr>
            <p:cNvPr id="3" name="Group 78"/>
            <p:cNvGrpSpPr>
              <a:grpSpLocks/>
            </p:cNvGrpSpPr>
            <p:nvPr/>
          </p:nvGrpSpPr>
          <p:grpSpPr bwMode="auto">
            <a:xfrm>
              <a:off x="4413" y="1313"/>
              <a:ext cx="1094" cy="1253"/>
              <a:chOff x="4386" y="1473"/>
              <a:chExt cx="1094" cy="1253"/>
            </a:xfrm>
          </p:grpSpPr>
          <p:sp>
            <p:nvSpPr>
              <p:cNvPr id="20559" name="Rectangle 79"/>
              <p:cNvSpPr>
                <a:spLocks noChangeArrowheads="1"/>
              </p:cNvSpPr>
              <p:nvPr/>
            </p:nvSpPr>
            <p:spPr bwMode="auto">
              <a:xfrm>
                <a:off x="4386" y="1476"/>
                <a:ext cx="1084" cy="1221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60" name="Text Box 80"/>
              <p:cNvSpPr txBox="1">
                <a:spLocks noChangeArrowheads="1"/>
              </p:cNvSpPr>
              <p:nvPr/>
            </p:nvSpPr>
            <p:spPr bwMode="auto">
              <a:xfrm>
                <a:off x="4806" y="1782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0.9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61" name="Text Box 81"/>
              <p:cNvSpPr txBox="1">
                <a:spLocks noChangeArrowheads="1"/>
              </p:cNvSpPr>
              <p:nvPr/>
            </p:nvSpPr>
            <p:spPr bwMode="auto">
              <a:xfrm>
                <a:off x="5112" y="1782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0.1</a:t>
                </a:r>
                <a:endParaRPr lang="en-US" altLang="zh-CN" sz="2000" b="1">
                  <a:latin typeface="Comic Sans MS" pitchFamily="66" charset="0"/>
                </a:endParaRPr>
              </a:p>
            </p:txBody>
          </p:sp>
          <p:sp>
            <p:nvSpPr>
              <p:cNvPr id="20562" name="Text Box 82"/>
              <p:cNvSpPr txBox="1">
                <a:spLocks noChangeArrowheads="1"/>
              </p:cNvSpPr>
              <p:nvPr/>
            </p:nvSpPr>
            <p:spPr bwMode="auto">
              <a:xfrm>
                <a:off x="4407" y="2003"/>
                <a:ext cx="182" cy="220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e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63" name="Text Box 83"/>
              <p:cNvSpPr txBox="1">
                <a:spLocks noChangeArrowheads="1"/>
              </p:cNvSpPr>
              <p:nvPr/>
            </p:nvSpPr>
            <p:spPr bwMode="auto">
              <a:xfrm>
                <a:off x="4605" y="2506"/>
                <a:ext cx="188" cy="220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b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64" name="Line 84"/>
              <p:cNvSpPr>
                <a:spLocks noChangeShapeType="1"/>
              </p:cNvSpPr>
              <p:nvPr/>
            </p:nvSpPr>
            <p:spPr bwMode="auto">
              <a:xfrm>
                <a:off x="4670" y="2556"/>
                <a:ext cx="67" cy="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65" name="Text Box 85"/>
              <p:cNvSpPr txBox="1">
                <a:spLocks noChangeArrowheads="1"/>
              </p:cNvSpPr>
              <p:nvPr/>
            </p:nvSpPr>
            <p:spPr bwMode="auto">
              <a:xfrm>
                <a:off x="4419" y="2254"/>
                <a:ext cx="182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000" i="1">
                    <a:latin typeface="Comic Sans MS" pitchFamily="66" charset="0"/>
                  </a:rPr>
                  <a:t>e</a:t>
                </a:r>
              </a:p>
            </p:txBody>
          </p:sp>
          <p:sp>
            <p:nvSpPr>
              <p:cNvPr id="20566" name="Line 86"/>
              <p:cNvSpPr>
                <a:spLocks noChangeShapeType="1"/>
              </p:cNvSpPr>
              <p:nvPr/>
            </p:nvSpPr>
            <p:spPr bwMode="auto">
              <a:xfrm>
                <a:off x="4463" y="2296"/>
                <a:ext cx="67" cy="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67" name="Text Box 87"/>
              <p:cNvSpPr txBox="1">
                <a:spLocks noChangeArrowheads="1"/>
              </p:cNvSpPr>
              <p:nvPr/>
            </p:nvSpPr>
            <p:spPr bwMode="auto">
              <a:xfrm>
                <a:off x="4806" y="2033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0.2</a:t>
                </a:r>
                <a:endParaRPr lang="en-US" altLang="zh-CN" sz="1600">
                  <a:latin typeface="Comic Sans MS" pitchFamily="66" charset="0"/>
                </a:endParaRPr>
              </a:p>
            </p:txBody>
          </p:sp>
          <p:sp>
            <p:nvSpPr>
              <p:cNvPr id="20568" name="Text Box 88"/>
              <p:cNvSpPr txBox="1">
                <a:spLocks noChangeArrowheads="1"/>
              </p:cNvSpPr>
              <p:nvPr/>
            </p:nvSpPr>
            <p:spPr bwMode="auto">
              <a:xfrm>
                <a:off x="5111" y="2033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0.8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69" name="Text Box 89"/>
              <p:cNvSpPr txBox="1">
                <a:spLocks noChangeArrowheads="1"/>
              </p:cNvSpPr>
              <p:nvPr/>
            </p:nvSpPr>
            <p:spPr bwMode="auto">
              <a:xfrm>
                <a:off x="4772" y="2499"/>
                <a:ext cx="361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0.01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0" name="Text Box 90"/>
              <p:cNvSpPr txBox="1">
                <a:spLocks noChangeArrowheads="1"/>
              </p:cNvSpPr>
              <p:nvPr/>
            </p:nvSpPr>
            <p:spPr bwMode="auto">
              <a:xfrm>
                <a:off x="5051" y="2499"/>
                <a:ext cx="411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 0.99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1" name="Text Box 91"/>
              <p:cNvSpPr txBox="1">
                <a:spLocks noChangeArrowheads="1"/>
              </p:cNvSpPr>
              <p:nvPr/>
            </p:nvSpPr>
            <p:spPr bwMode="auto">
              <a:xfrm>
                <a:off x="4806" y="2283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0.9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2" name="Text Box 92"/>
              <p:cNvSpPr txBox="1">
                <a:spLocks noChangeArrowheads="1"/>
              </p:cNvSpPr>
              <p:nvPr/>
            </p:nvSpPr>
            <p:spPr bwMode="auto">
              <a:xfrm>
                <a:off x="5111" y="2283"/>
                <a:ext cx="292" cy="187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latin typeface="Comic Sans MS" pitchFamily="66" charset="0"/>
                  </a:rPr>
                  <a:t>0.1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3" name="Text Box 93"/>
              <p:cNvSpPr txBox="1">
                <a:spLocks noChangeArrowheads="1"/>
              </p:cNvSpPr>
              <p:nvPr/>
            </p:nvSpPr>
            <p:spPr bwMode="auto">
              <a:xfrm>
                <a:off x="4605" y="1753"/>
                <a:ext cx="188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b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4" name="Text Box 94"/>
              <p:cNvSpPr txBox="1">
                <a:spLocks noChangeArrowheads="1"/>
              </p:cNvSpPr>
              <p:nvPr/>
            </p:nvSpPr>
            <p:spPr bwMode="auto">
              <a:xfrm>
                <a:off x="4404" y="1753"/>
                <a:ext cx="182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 dirty="0">
                    <a:latin typeface="Comic Sans MS" pitchFamily="66" charset="0"/>
                  </a:rPr>
                  <a:t>e</a:t>
                </a:r>
                <a:endParaRPr lang="en-US" altLang="zh-CN" sz="1600" dirty="0">
                  <a:latin typeface="Comic Sans MS" pitchFamily="66" charset="0"/>
                </a:endParaRPr>
              </a:p>
            </p:txBody>
          </p:sp>
          <p:sp>
            <p:nvSpPr>
              <p:cNvPr id="20575" name="Text Box 95"/>
              <p:cNvSpPr txBox="1">
                <a:spLocks noChangeArrowheads="1"/>
              </p:cNvSpPr>
              <p:nvPr/>
            </p:nvSpPr>
            <p:spPr bwMode="auto">
              <a:xfrm>
                <a:off x="4609" y="2003"/>
                <a:ext cx="188" cy="220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b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6" name="Line 96"/>
              <p:cNvSpPr>
                <a:spLocks noChangeShapeType="1"/>
              </p:cNvSpPr>
              <p:nvPr/>
            </p:nvSpPr>
            <p:spPr bwMode="auto">
              <a:xfrm>
                <a:off x="4673" y="2056"/>
                <a:ext cx="67" cy="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77" name="Text Box 97"/>
              <p:cNvSpPr txBox="1">
                <a:spLocks noChangeArrowheads="1"/>
              </p:cNvSpPr>
              <p:nvPr/>
            </p:nvSpPr>
            <p:spPr bwMode="auto">
              <a:xfrm>
                <a:off x="4605" y="2254"/>
                <a:ext cx="188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b</a:t>
                </a:r>
                <a:endParaRPr lang="en-US" altLang="zh-CN" sz="2000">
                  <a:latin typeface="Comic Sans MS" pitchFamily="66" charset="0"/>
                </a:endParaRPr>
              </a:p>
            </p:txBody>
          </p:sp>
          <p:sp>
            <p:nvSpPr>
              <p:cNvPr id="20578" name="Text Box 98"/>
              <p:cNvSpPr txBox="1">
                <a:spLocks noChangeArrowheads="1"/>
              </p:cNvSpPr>
              <p:nvPr/>
            </p:nvSpPr>
            <p:spPr bwMode="auto">
              <a:xfrm>
                <a:off x="4419" y="2506"/>
                <a:ext cx="182" cy="220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000" i="1">
                    <a:latin typeface="Comic Sans MS" pitchFamily="66" charset="0"/>
                  </a:rPr>
                  <a:t>e</a:t>
                </a:r>
              </a:p>
            </p:txBody>
          </p:sp>
          <p:sp>
            <p:nvSpPr>
              <p:cNvPr id="20579" name="Line 99"/>
              <p:cNvSpPr>
                <a:spLocks noChangeShapeType="1"/>
              </p:cNvSpPr>
              <p:nvPr/>
            </p:nvSpPr>
            <p:spPr bwMode="auto">
              <a:xfrm>
                <a:off x="4463" y="2544"/>
                <a:ext cx="67" cy="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0" name="Text Box 100"/>
              <p:cNvSpPr txBox="1">
                <a:spLocks noChangeArrowheads="1"/>
              </p:cNvSpPr>
              <p:nvPr/>
            </p:nvSpPr>
            <p:spPr bwMode="auto">
              <a:xfrm>
                <a:off x="4602" y="1537"/>
                <a:ext cx="194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 dirty="0">
                    <a:latin typeface="Comic Sans MS" pitchFamily="66" charset="0"/>
                  </a:rPr>
                  <a:t>B</a:t>
                </a:r>
                <a:endParaRPr lang="en-US" altLang="zh-CN" sz="2000" dirty="0">
                  <a:latin typeface="Comic Sans MS" pitchFamily="66" charset="0"/>
                </a:endParaRPr>
              </a:p>
            </p:txBody>
          </p:sp>
          <p:sp>
            <p:nvSpPr>
              <p:cNvPr id="20581" name="Text Box 101"/>
              <p:cNvSpPr txBox="1">
                <a:spLocks noChangeArrowheads="1"/>
              </p:cNvSpPr>
              <p:nvPr/>
            </p:nvSpPr>
            <p:spPr bwMode="auto">
              <a:xfrm>
                <a:off x="4398" y="1537"/>
                <a:ext cx="193" cy="22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 i="1">
                    <a:latin typeface="Comic Sans MS" pitchFamily="66" charset="0"/>
                  </a:rPr>
                  <a:t>E</a:t>
                </a:r>
                <a:endParaRPr lang="en-US" altLang="zh-CN">
                  <a:latin typeface="Comic Sans MS" pitchFamily="66" charset="0"/>
                </a:endParaRPr>
              </a:p>
            </p:txBody>
          </p:sp>
          <p:sp>
            <p:nvSpPr>
              <p:cNvPr id="20582" name="Line 102"/>
              <p:cNvSpPr>
                <a:spLocks noChangeShapeType="1"/>
              </p:cNvSpPr>
              <p:nvPr/>
            </p:nvSpPr>
            <p:spPr bwMode="auto">
              <a:xfrm>
                <a:off x="4386" y="1725"/>
                <a:ext cx="1084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3" name="Line 103"/>
              <p:cNvSpPr>
                <a:spLocks noChangeShapeType="1"/>
              </p:cNvSpPr>
              <p:nvPr/>
            </p:nvSpPr>
            <p:spPr bwMode="auto">
              <a:xfrm>
                <a:off x="4793" y="1473"/>
                <a:ext cx="1" cy="122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584" name="Text Box 104"/>
              <p:cNvSpPr txBox="1">
                <a:spLocks noChangeArrowheads="1"/>
              </p:cNvSpPr>
              <p:nvPr/>
            </p:nvSpPr>
            <p:spPr bwMode="auto">
              <a:xfrm>
                <a:off x="4794" y="1552"/>
                <a:ext cx="686" cy="204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i="1">
                    <a:latin typeface="Comic Sans MS" pitchFamily="66" charset="0"/>
                  </a:rPr>
                  <a:t>P(A | E,B)</a:t>
                </a:r>
                <a:endParaRPr lang="en-US" altLang="zh-CN">
                  <a:latin typeface="Comic Sans MS" pitchFamily="66" charset="0"/>
                </a:endParaRPr>
              </a:p>
            </p:txBody>
          </p:sp>
        </p:grpSp>
      </p:grpSp>
      <p:sp>
        <p:nvSpPr>
          <p:cNvPr id="20585" name="Oval 105"/>
          <p:cNvSpPr>
            <a:spLocks noChangeArrowheads="1"/>
          </p:cNvSpPr>
          <p:nvPr/>
        </p:nvSpPr>
        <p:spPr bwMode="auto">
          <a:xfrm>
            <a:off x="3602038" y="5178425"/>
            <a:ext cx="1098550" cy="555625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i="1">
                <a:latin typeface="Comic Sans MS" pitchFamily="66" charset="0"/>
              </a:rPr>
              <a:t>Call</a:t>
            </a:r>
          </a:p>
        </p:txBody>
      </p:sp>
      <p:sp>
        <p:nvSpPr>
          <p:cNvPr id="20586" name="Line 106"/>
          <p:cNvSpPr>
            <a:spLocks noChangeShapeType="1"/>
          </p:cNvSpPr>
          <p:nvPr/>
        </p:nvSpPr>
        <p:spPr bwMode="auto">
          <a:xfrm flipH="1">
            <a:off x="2339975" y="3284538"/>
            <a:ext cx="463550" cy="6492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7" name="Line 107"/>
          <p:cNvSpPr>
            <a:spLocks noChangeShapeType="1"/>
          </p:cNvSpPr>
          <p:nvPr/>
        </p:nvSpPr>
        <p:spPr bwMode="auto">
          <a:xfrm>
            <a:off x="3017838" y="3281363"/>
            <a:ext cx="1009650" cy="711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8" name="Line 108"/>
          <p:cNvSpPr>
            <a:spLocks noChangeShapeType="1"/>
          </p:cNvSpPr>
          <p:nvPr/>
        </p:nvSpPr>
        <p:spPr bwMode="auto">
          <a:xfrm flipH="1">
            <a:off x="4252913" y="3305175"/>
            <a:ext cx="203200" cy="6969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0589" name="AutoShape 109"/>
          <p:cNvCxnSpPr>
            <a:cxnSpLocks noChangeShapeType="1"/>
            <a:stCxn id="20555" idx="4"/>
            <a:endCxn id="20585" idx="0"/>
          </p:cNvCxnSpPr>
          <p:nvPr/>
        </p:nvCxnSpPr>
        <p:spPr bwMode="auto">
          <a:xfrm flipH="1">
            <a:off x="4151313" y="4595813"/>
            <a:ext cx="96837" cy="5683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0590" name="Oval 110"/>
          <p:cNvSpPr>
            <a:spLocks noChangeArrowheads="1"/>
          </p:cNvSpPr>
          <p:nvPr/>
        </p:nvSpPr>
        <p:spPr bwMode="auto">
          <a:xfrm>
            <a:off x="1547813" y="3933825"/>
            <a:ext cx="1504950" cy="56991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i="1">
                <a:latin typeface="Comic Sans MS" pitchFamily="66" charset="0"/>
              </a:rPr>
              <a:t>Radio</a:t>
            </a:r>
          </a:p>
        </p:txBody>
      </p:sp>
      <p:sp>
        <p:nvSpPr>
          <p:cNvPr id="20592" name="Freeform 112"/>
          <p:cNvSpPr>
            <a:spLocks/>
          </p:cNvSpPr>
          <p:nvPr/>
        </p:nvSpPr>
        <p:spPr bwMode="auto">
          <a:xfrm>
            <a:off x="1619250" y="2565400"/>
            <a:ext cx="3816350" cy="2087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75" y="0"/>
              </a:cxn>
              <a:cxn ang="0">
                <a:pos x="1655" y="1134"/>
              </a:cxn>
              <a:cxn ang="0">
                <a:pos x="1043" y="1125"/>
              </a:cxn>
              <a:cxn ang="0">
                <a:pos x="0" y="0"/>
              </a:cxn>
            </a:cxnLst>
            <a:rect l="0" t="0" r="r" b="b"/>
            <a:pathLst>
              <a:path w="1975" h="1134">
                <a:moveTo>
                  <a:pt x="0" y="0"/>
                </a:moveTo>
                <a:lnTo>
                  <a:pt x="1975" y="0"/>
                </a:lnTo>
                <a:lnTo>
                  <a:pt x="1655" y="1134"/>
                </a:lnTo>
                <a:lnTo>
                  <a:pt x="1043" y="1125"/>
                </a:lnTo>
                <a:lnTo>
                  <a:pt x="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0593" name="Text Box 113"/>
          <p:cNvSpPr txBox="1">
            <a:spLocks noChangeArrowheads="1"/>
          </p:cNvSpPr>
          <p:nvPr/>
        </p:nvSpPr>
        <p:spPr bwMode="auto">
          <a:xfrm>
            <a:off x="2474913" y="2133600"/>
            <a:ext cx="2000250" cy="395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>
                <a:latin typeface="Arial" pitchFamily="34" charset="0"/>
              </a:rPr>
              <a:t>Family of </a:t>
            </a:r>
            <a:r>
              <a:rPr lang="en-US" altLang="zh-CN" sz="2000" b="1" i="1">
                <a:latin typeface="Comic Sans MS" pitchFamily="66" charset="0"/>
              </a:rPr>
              <a:t>Alarm</a:t>
            </a:r>
            <a:endParaRPr lang="en-US" altLang="zh-CN" sz="2000" b="1">
              <a:latin typeface="Arial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520196"/>
              </p:ext>
            </p:extLst>
          </p:nvPr>
        </p:nvGraphicFramePr>
        <p:xfrm>
          <a:off x="897731" y="5949280"/>
          <a:ext cx="72755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Formula" r:id="rId3" imgW="3670560" imgH="177840" progId="Equation.Ribbit">
                  <p:embed/>
                </p:oleObj>
              </mc:Choice>
              <mc:Fallback>
                <p:oleObj name="Formula" r:id="rId3" imgW="36705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7731" y="5949280"/>
                        <a:ext cx="7275512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Problems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Estimation of the parameters.</a:t>
            </a:r>
          </a:p>
          <a:p>
            <a:r>
              <a:rPr lang="en-US" altLang="zh-CN"/>
              <a:t>Construct the structure.</a:t>
            </a:r>
          </a:p>
          <a:p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Let</a:t>
            </a:r>
            <a:r>
              <a:rPr lang="en-US" altLang="zh-CN">
                <a:latin typeface="Arial"/>
              </a:rPr>
              <a:t>’</a:t>
            </a:r>
            <a:r>
              <a:rPr lang="en-US" altLang="zh-CN"/>
              <a:t>s start from the basic parameter estimation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b="1" dirty="0" smtClean="0">
                <a:solidFill>
                  <a:schemeClr val="folHlink"/>
                </a:solidFill>
              </a:rPr>
              <a:t>A: </a:t>
            </a:r>
            <a:r>
              <a:rPr lang="en-US" altLang="zh-CN" sz="4800" b="1" dirty="0">
                <a:solidFill>
                  <a:schemeClr val="folHlink"/>
                </a:solidFill>
              </a:rPr>
              <a:t>Learning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Simple Case: Binomial Experiment</a:t>
            </a:r>
          </a:p>
        </p:txBody>
      </p:sp>
      <p:pic>
        <p:nvPicPr>
          <p:cNvPr id="348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42988" y="2276475"/>
            <a:ext cx="7632700" cy="395763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Likelihood Function</a:t>
            </a:r>
          </a:p>
        </p:txBody>
      </p:sp>
      <p:pic>
        <p:nvPicPr>
          <p:cNvPr id="409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584" y="1484784"/>
            <a:ext cx="7852679" cy="490071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Sufficient Statistics</a:t>
            </a:r>
          </a:p>
        </p:txBody>
      </p:sp>
      <p:pic>
        <p:nvPicPr>
          <p:cNvPr id="430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556792"/>
            <a:ext cx="7628288" cy="439248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1"/>
                </a:solidFill>
              </a:rPr>
              <a:t>Transcription Regulatory Code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gene is regulated by a set of TFs.</a:t>
            </a:r>
          </a:p>
          <a:p>
            <a:r>
              <a:rPr lang="en-US" altLang="zh-CN" dirty="0"/>
              <a:t>Each TF can regulate many genes.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Which </a:t>
            </a:r>
            <a:r>
              <a:rPr lang="en-US" altLang="zh-CN" b="1" u="sng" dirty="0">
                <a:solidFill>
                  <a:srgbClr val="7030A0"/>
                </a:solidFill>
              </a:rPr>
              <a:t>genes</a:t>
            </a:r>
            <a:r>
              <a:rPr lang="en-US" altLang="zh-CN" dirty="0">
                <a:solidFill>
                  <a:srgbClr val="7030A0"/>
                </a:solidFill>
              </a:rPr>
              <a:t> are regulated by which</a:t>
            </a:r>
            <a:r>
              <a:rPr lang="en-US" altLang="zh-CN" b="1" u="sng" dirty="0">
                <a:solidFill>
                  <a:srgbClr val="7030A0"/>
                </a:solidFill>
              </a:rPr>
              <a:t> TFs</a:t>
            </a:r>
            <a:r>
              <a:rPr lang="en-US" altLang="zh-CN" dirty="0">
                <a:solidFill>
                  <a:srgbClr val="7030A0"/>
                </a:solidFill>
              </a:rPr>
              <a:t> on which </a:t>
            </a:r>
            <a:r>
              <a:rPr lang="en-US" altLang="zh-CN" b="1" u="sng" dirty="0">
                <a:solidFill>
                  <a:srgbClr val="7030A0"/>
                </a:solidFill>
              </a:rPr>
              <a:t>conditions</a:t>
            </a:r>
            <a:r>
              <a:rPr lang="en-US" altLang="zh-CN" dirty="0">
                <a:solidFill>
                  <a:srgbClr val="7030A0"/>
                </a:solidFill>
              </a:rPr>
              <a:t>?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How does regulator control the expression of its target gene?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Maximum Likelihood Estimation (MLE)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MLE principle: </a:t>
            </a:r>
            <a:r>
              <a:rPr lang="en-US" altLang="zh-CN" b="1" u="sng">
                <a:solidFill>
                  <a:schemeClr val="hlink"/>
                </a:solidFill>
              </a:rPr>
              <a:t>Learn parameters that maximize the likelihood function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en-US" altLang="zh-CN"/>
              <a:t>This is one of the most commonly used estimation in statistics (Classical approach) and intuitively appealing.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MLE In Binomial Case</a:t>
            </a:r>
          </a:p>
        </p:txBody>
      </p:sp>
      <p:pic>
        <p:nvPicPr>
          <p:cNvPr id="3277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27160" y="1772816"/>
            <a:ext cx="7472266" cy="484864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MLE </a:t>
            </a:r>
            <a:r>
              <a:rPr lang="en-US" altLang="zh-CN" b="1" dirty="0" smtClean="0">
                <a:solidFill>
                  <a:schemeClr val="folHlink"/>
                </a:solidFill>
              </a:rPr>
              <a:t>is </a:t>
            </a:r>
            <a:r>
              <a:rPr lang="en-US" altLang="zh-CN" b="1" dirty="0">
                <a:solidFill>
                  <a:schemeClr val="folHlink"/>
                </a:solidFill>
              </a:rPr>
              <a:t>Not Enough</a:t>
            </a:r>
          </a:p>
        </p:txBody>
      </p:sp>
      <p:pic>
        <p:nvPicPr>
          <p:cNvPr id="3687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32883" y="1412776"/>
            <a:ext cx="8099930" cy="519281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Bayesian Inference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3568" y="1700808"/>
            <a:ext cx="7993062" cy="2592388"/>
          </a:xfrm>
        </p:spPr>
        <p:txBody>
          <a:bodyPr/>
          <a:lstStyle/>
          <a:p>
            <a:r>
              <a:rPr lang="en-US" altLang="zh-CN" sz="2800" dirty="0"/>
              <a:t>Representing uncertainty about parameters using a probability distribution over parameters, data.</a:t>
            </a:r>
          </a:p>
          <a:p>
            <a:r>
              <a:rPr lang="en-US" altLang="zh-CN" sz="2800" dirty="0"/>
              <a:t>Using </a:t>
            </a:r>
            <a:r>
              <a:rPr lang="en-US" altLang="zh-CN" sz="2800" dirty="0" err="1"/>
              <a:t>Bayes</a:t>
            </a:r>
            <a:r>
              <a:rPr lang="en-US" altLang="zh-CN" sz="2800" dirty="0"/>
              <a:t>’ rule to learn.</a:t>
            </a:r>
          </a:p>
          <a:p>
            <a:pPr lvl="1"/>
            <a:r>
              <a:rPr lang="en-US" altLang="zh-CN" sz="2400" dirty="0"/>
              <a:t>Data (D) and their probability distribution</a:t>
            </a:r>
          </a:p>
          <a:p>
            <a:pPr lvl="1"/>
            <a:r>
              <a:rPr lang="en-US" altLang="zh-CN" sz="2400" dirty="0"/>
              <a:t>Prior distribution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358820"/>
              </p:ext>
            </p:extLst>
          </p:nvPr>
        </p:nvGraphicFramePr>
        <p:xfrm>
          <a:off x="6732240" y="3220591"/>
          <a:ext cx="7778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Formula" r:id="rId3" imgW="392760" imgH="177840" progId="Equation.Ribbit">
                  <p:embed/>
                </p:oleObj>
              </mc:Choice>
              <mc:Fallback>
                <p:oleObj name="Formula" r:id="rId3" imgW="3927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2240" y="3220591"/>
                        <a:ext cx="77787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68259"/>
              </p:ext>
            </p:extLst>
          </p:nvPr>
        </p:nvGraphicFramePr>
        <p:xfrm>
          <a:off x="3923928" y="3645024"/>
          <a:ext cx="7588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Formula" r:id="rId5" imgW="382320" imgH="177840" progId="Equation.Ribbit">
                  <p:embed/>
                </p:oleObj>
              </mc:Choice>
              <mc:Fallback>
                <p:oleObj name="Formula" r:id="rId5" imgW="382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3928" y="3645024"/>
                        <a:ext cx="7588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03316"/>
              </p:ext>
            </p:extLst>
          </p:nvPr>
        </p:nvGraphicFramePr>
        <p:xfrm>
          <a:off x="2483768" y="4293096"/>
          <a:ext cx="4067175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Formula" r:id="rId7" imgW="2052360" imgH="767160" progId="Equation.Ribbit">
                  <p:embed/>
                </p:oleObj>
              </mc:Choice>
              <mc:Fallback>
                <p:oleObj name="Formula" r:id="rId7" imgW="2052360" imgH="767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3768" y="4293096"/>
                        <a:ext cx="4067175" cy="151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folHlink"/>
                </a:solidFill>
              </a:rPr>
              <a:t>Binomial Experiment Revised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Prior: Beta distribution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Posterior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45605"/>
              </p:ext>
            </p:extLst>
          </p:nvPr>
        </p:nvGraphicFramePr>
        <p:xfrm>
          <a:off x="2051720" y="2276872"/>
          <a:ext cx="475773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Formula" r:id="rId3" imgW="2400480" imgH="599760" progId="Equation.Ribbit">
                  <p:embed/>
                </p:oleObj>
              </mc:Choice>
              <mc:Fallback>
                <p:oleObj name="Formula" r:id="rId3" imgW="2400480" imgH="599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720" y="2276872"/>
                        <a:ext cx="475773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12520"/>
              </p:ext>
            </p:extLst>
          </p:nvPr>
        </p:nvGraphicFramePr>
        <p:xfrm>
          <a:off x="971600" y="4365104"/>
          <a:ext cx="765333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Formula" r:id="rId5" imgW="3861000" imgH="600840" progId="Equation.Ribbit">
                  <p:embed/>
                </p:oleObj>
              </mc:Choice>
              <mc:Fallback>
                <p:oleObj name="Formula" r:id="rId5" imgW="3861000" imgH="60084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365104"/>
                        <a:ext cx="7653338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13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7793037" cy="146208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Beta Distribution</a:t>
            </a:r>
          </a:p>
        </p:txBody>
      </p:sp>
      <p:pic>
        <p:nvPicPr>
          <p:cNvPr id="522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15616" y="1988840"/>
            <a:ext cx="6943699" cy="385154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MAP (Maximum A-Posterior Probability)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1556792"/>
            <a:ext cx="8137599" cy="457572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Using MAP,  we can obtain an estimation of the </a:t>
            </a:r>
            <a:r>
              <a:rPr lang="en-US" altLang="zh-CN" dirty="0" smtClean="0"/>
              <a:t>parameter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Recall that the MLE is 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57783"/>
              </p:ext>
            </p:extLst>
          </p:nvPr>
        </p:nvGraphicFramePr>
        <p:xfrm>
          <a:off x="2915816" y="2924944"/>
          <a:ext cx="32670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Formula" r:id="rId3" imgW="1647360" imgH="359640" progId="Equation.Ribbit">
                  <p:embed/>
                </p:oleObj>
              </mc:Choice>
              <mc:Fallback>
                <p:oleObj name="Formula" r:id="rId3" imgW="1647360" imgH="359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816" y="2924944"/>
                        <a:ext cx="326707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060107"/>
              </p:ext>
            </p:extLst>
          </p:nvPr>
        </p:nvGraphicFramePr>
        <p:xfrm>
          <a:off x="3491880" y="5085184"/>
          <a:ext cx="17970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Formula" r:id="rId5" imgW="905760" imgH="359640" progId="Equation.Ribbit">
                  <p:embed/>
                </p:oleObj>
              </mc:Choice>
              <mc:Fallback>
                <p:oleObj name="Formula" r:id="rId5" imgW="905760" imgH="359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80" y="5085184"/>
                        <a:ext cx="179705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Intuition</a:t>
            </a:r>
          </a:p>
        </p:txBody>
      </p:sp>
      <p:sp>
        <p:nvSpPr>
          <p:cNvPr id="5428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hyperparameters</a:t>
            </a:r>
            <a:r>
              <a:rPr lang="en-US" altLang="zh-CN" dirty="0"/>
              <a:t> </a:t>
            </a:r>
            <a:r>
              <a:rPr lang="en-US" altLang="zh-CN" sz="4000" dirty="0" err="1">
                <a:latin typeface="Symbol" pitchFamily="18" charset="2"/>
              </a:rPr>
              <a:t>a</a:t>
            </a:r>
            <a:r>
              <a:rPr lang="en-US" altLang="zh-CN" baseline="-25000" dirty="0" err="1"/>
              <a:t>H</a:t>
            </a:r>
            <a:r>
              <a:rPr lang="en-US" altLang="zh-CN" dirty="0"/>
              <a:t> and </a:t>
            </a:r>
            <a:r>
              <a:rPr lang="en-US" altLang="zh-CN" sz="4000" dirty="0" err="1">
                <a:latin typeface="Symbol" pitchFamily="18" charset="2"/>
              </a:rPr>
              <a:t>a</a:t>
            </a:r>
            <a:r>
              <a:rPr lang="en-US" altLang="zh-CN" baseline="-25000" dirty="0" err="1"/>
              <a:t>T</a:t>
            </a:r>
            <a:r>
              <a:rPr lang="en-US" altLang="zh-CN" dirty="0"/>
              <a:t> can be thought of imaginary counts (</a:t>
            </a:r>
            <a:r>
              <a:rPr lang="en-US" altLang="zh-CN" dirty="0" err="1"/>
              <a:t>psudo</a:t>
            </a:r>
            <a:r>
              <a:rPr lang="en-US" altLang="zh-CN" dirty="0"/>
              <a:t>-counts) from our experience.</a:t>
            </a:r>
          </a:p>
          <a:p>
            <a:r>
              <a:rPr lang="en-US" altLang="zh-CN" dirty="0"/>
              <a:t>Equivalent sample size= </a:t>
            </a:r>
            <a:r>
              <a:rPr lang="en-US" altLang="zh-CN" sz="4000" dirty="0" err="1">
                <a:latin typeface="Symbol" pitchFamily="18" charset="2"/>
              </a:rPr>
              <a:t>a</a:t>
            </a:r>
            <a:r>
              <a:rPr lang="en-US" altLang="zh-CN" baseline="-25000" dirty="0" err="1"/>
              <a:t>H</a:t>
            </a:r>
            <a:r>
              <a:rPr lang="en-US" altLang="zh-CN" dirty="0"/>
              <a:t> + </a:t>
            </a:r>
            <a:r>
              <a:rPr lang="en-US" altLang="zh-CN" sz="4000" dirty="0" err="1">
                <a:latin typeface="Symbol" pitchFamily="18" charset="2"/>
              </a:rPr>
              <a:t>a</a:t>
            </a:r>
            <a:r>
              <a:rPr lang="en-US" altLang="zh-CN" baseline="-25000" dirty="0" err="1"/>
              <a:t>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 larger the equivalent sample size, the more confident we are about the true probability.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Inference vs. MLE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Frequentist approach</a:t>
            </a:r>
          </a:p>
          <a:p>
            <a:pPr lvl="1"/>
            <a:r>
              <a:rPr lang="en-US" altLang="zh-CN" dirty="0" smtClean="0"/>
              <a:t>Assumes there is an unknown but fixed parameter </a:t>
            </a:r>
          </a:p>
          <a:p>
            <a:pPr lvl="1"/>
            <a:r>
              <a:rPr lang="en-US" altLang="zh-CN" dirty="0" smtClean="0"/>
              <a:t>Estimates with some confidence</a:t>
            </a:r>
          </a:p>
          <a:p>
            <a:pPr lvl="1"/>
            <a:r>
              <a:rPr lang="en-US" altLang="zh-CN" dirty="0" smtClean="0"/>
              <a:t>Prediction by using the estimated parameter value</a:t>
            </a:r>
          </a:p>
          <a:p>
            <a:r>
              <a:rPr lang="en-US" altLang="zh-CN" dirty="0" smtClean="0"/>
              <a:t>Bayesian approach</a:t>
            </a:r>
          </a:p>
          <a:p>
            <a:pPr lvl="1"/>
            <a:r>
              <a:rPr lang="en-US" altLang="zh-CN" dirty="0" smtClean="0"/>
              <a:t>Represents uncertainty about the unknown parameter</a:t>
            </a:r>
          </a:p>
          <a:p>
            <a:pPr lvl="1"/>
            <a:r>
              <a:rPr lang="en-US" altLang="zh-CN" dirty="0" smtClean="0"/>
              <a:t>Uses probability to quantify this uncertainty: unknown parameters as random variables</a:t>
            </a:r>
          </a:p>
          <a:p>
            <a:pPr lvl="1"/>
            <a:r>
              <a:rPr lang="en-US" altLang="zh-CN" dirty="0" smtClean="0"/>
              <a:t>Prediction follows from the rules of probability: take expectation over the unknown parameters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Inference vs. MLE (Cont.)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In our example, MLE and Bayesian prediction differ.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However, If prior is well-behaved (does not assign 0 density to any feasible parameter value), then </a:t>
            </a:r>
            <a:r>
              <a:rPr lang="en-US" altLang="zh-CN" u="sng" dirty="0"/>
              <a:t>both MLE and Bayesian prediction converge to the same value, the </a:t>
            </a:r>
            <a:r>
              <a:rPr lang="en-US" altLang="zh-CN" u="sng" dirty="0">
                <a:latin typeface="Arial"/>
              </a:rPr>
              <a:t>”</a:t>
            </a:r>
            <a:r>
              <a:rPr lang="en-US" altLang="zh-CN" u="sng" dirty="0"/>
              <a:t>true</a:t>
            </a:r>
            <a:r>
              <a:rPr lang="en-US" altLang="zh-CN" u="sng" dirty="0">
                <a:latin typeface="Arial"/>
              </a:rPr>
              <a:t>”</a:t>
            </a:r>
            <a:r>
              <a:rPr lang="en-US" altLang="zh-CN" u="sng" dirty="0"/>
              <a:t> distribution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How to </a:t>
            </a:r>
            <a:r>
              <a:rPr lang="en-US" altLang="zh-CN" sz="4000" dirty="0" smtClean="0">
                <a:solidFill>
                  <a:schemeClr val="tx1"/>
                </a:solidFill>
              </a:rPr>
              <a:t>Clarify Transcription Regulatory </a:t>
            </a:r>
            <a:r>
              <a:rPr lang="en-US" altLang="zh-CN" sz="4000" dirty="0">
                <a:solidFill>
                  <a:schemeClr val="tx1"/>
                </a:solidFill>
              </a:rPr>
              <a:t>code 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9592" y="1772816"/>
            <a:ext cx="4097858" cy="4331122"/>
          </a:xfrm>
        </p:spPr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CC3300"/>
                </a:solidFill>
              </a:rPr>
              <a:t>In  </a:t>
            </a:r>
            <a:r>
              <a:rPr lang="en-US" altLang="zh-CN" dirty="0" err="1">
                <a:solidFill>
                  <a:srgbClr val="CC3300"/>
                </a:solidFill>
              </a:rPr>
              <a:t>silico</a:t>
            </a:r>
            <a:r>
              <a:rPr lang="en-US" altLang="zh-CN" dirty="0">
                <a:solidFill>
                  <a:srgbClr val="CC3300"/>
                </a:solidFill>
              </a:rPr>
              <a:t>.</a:t>
            </a:r>
          </a:p>
          <a:p>
            <a:r>
              <a:rPr lang="en-US" altLang="zh-CN" sz="2400" dirty="0"/>
              <a:t>From sequence to gene regulatory network.</a:t>
            </a:r>
          </a:p>
          <a:p>
            <a:r>
              <a:rPr lang="en-US" altLang="zh-CN" sz="2400" dirty="0"/>
              <a:t>Find all the potential TFBS upstream a gene.</a:t>
            </a:r>
          </a:p>
          <a:p>
            <a:r>
              <a:rPr lang="en-US" altLang="zh-CN" sz="2400" i="1" dirty="0"/>
              <a:t>Predict gene expression from gene sequence. Cell,2004.</a:t>
            </a:r>
          </a:p>
          <a:p>
            <a:pPr>
              <a:buFont typeface="Wingdings" pitchFamily="2" charset="2"/>
              <a:buNone/>
            </a:pPr>
            <a:endParaRPr lang="en-US" altLang="zh-CN" sz="2400" i="1" dirty="0"/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32040" y="1772816"/>
            <a:ext cx="3998912" cy="2835697"/>
          </a:xfrm>
        </p:spPr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Experimental methods</a:t>
            </a:r>
          </a:p>
          <a:p>
            <a:r>
              <a:rPr lang="en-US" altLang="zh-CN" sz="2400" dirty="0"/>
              <a:t>Gel shift</a:t>
            </a:r>
          </a:p>
          <a:p>
            <a:r>
              <a:rPr lang="en-US" altLang="zh-CN" sz="2400" dirty="0"/>
              <a:t>DNA </a:t>
            </a:r>
            <a:r>
              <a:rPr lang="en-US" altLang="zh-CN" sz="2400" dirty="0" err="1"/>
              <a:t>footprinting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Reporter genes</a:t>
            </a:r>
          </a:p>
          <a:p>
            <a:r>
              <a:rPr lang="en-US" altLang="zh-CN" sz="2400" dirty="0">
                <a:latin typeface="Arial"/>
              </a:rPr>
              <a:t>…</a:t>
            </a:r>
            <a:r>
              <a:rPr lang="en-US" altLang="zh-CN" sz="2400" dirty="0"/>
              <a:t>.</a:t>
            </a:r>
          </a:p>
          <a:p>
            <a:endParaRPr lang="en-US" altLang="zh-CN" sz="2400" dirty="0"/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1828800" y="5334000"/>
            <a:ext cx="485775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143000" y="5791200"/>
            <a:ext cx="2708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folHlink"/>
                </a:solidFill>
                <a:latin typeface="Times New Roman" pitchFamily="18" charset="0"/>
              </a:rPr>
              <a:t>Too much noise!</a:t>
            </a:r>
          </a:p>
        </p:txBody>
      </p:sp>
      <p:sp>
        <p:nvSpPr>
          <p:cNvPr id="8199" name="AutoShape 7"/>
          <p:cNvSpPr>
            <a:spLocks noChangeArrowheads="1"/>
          </p:cNvSpPr>
          <p:nvPr/>
        </p:nvSpPr>
        <p:spPr bwMode="auto">
          <a:xfrm>
            <a:off x="6660232" y="4365104"/>
            <a:ext cx="485775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5580112" y="5301208"/>
            <a:ext cx="25146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folHlink"/>
                </a:solidFill>
                <a:latin typeface="Times New Roman" pitchFamily="18" charset="0"/>
              </a:rPr>
              <a:t>Not large scale</a:t>
            </a:r>
          </a:p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folHlink"/>
                </a:solidFill>
                <a:latin typeface="Times New Roman" pitchFamily="18" charset="0"/>
              </a:rPr>
              <a:t>Not systematic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Parameters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559819" y="2259305"/>
            <a:ext cx="1454150" cy="1581150"/>
            <a:chOff x="3938" y="1580"/>
            <a:chExt cx="916" cy="996"/>
          </a:xfrm>
        </p:grpSpPr>
        <p:sp>
          <p:nvSpPr>
            <p:cNvPr id="66564" name="Oval 4"/>
            <p:cNvSpPr>
              <a:spLocks noChangeAspect="1" noChangeArrowheads="1"/>
            </p:cNvSpPr>
            <p:nvPr/>
          </p:nvSpPr>
          <p:spPr bwMode="auto">
            <a:xfrm>
              <a:off x="3938" y="1581"/>
              <a:ext cx="370" cy="18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E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6565" name="Oval 5"/>
            <p:cNvSpPr>
              <a:spLocks noChangeAspect="1" noChangeArrowheads="1"/>
            </p:cNvSpPr>
            <p:nvPr/>
          </p:nvSpPr>
          <p:spPr bwMode="auto">
            <a:xfrm>
              <a:off x="4454" y="1580"/>
              <a:ext cx="40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B</a:t>
              </a:r>
            </a:p>
          </p:txBody>
        </p:sp>
        <p:sp>
          <p:nvSpPr>
            <p:cNvPr id="66566" name="Oval 6"/>
            <p:cNvSpPr>
              <a:spLocks noChangeAspect="1" noChangeArrowheads="1"/>
            </p:cNvSpPr>
            <p:nvPr/>
          </p:nvSpPr>
          <p:spPr bwMode="auto">
            <a:xfrm>
              <a:off x="4360" y="1997"/>
              <a:ext cx="390" cy="18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A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6567" name="Oval 7"/>
            <p:cNvSpPr>
              <a:spLocks noChangeAspect="1" noChangeArrowheads="1"/>
            </p:cNvSpPr>
            <p:nvPr/>
          </p:nvSpPr>
          <p:spPr bwMode="auto">
            <a:xfrm>
              <a:off x="4369" y="2391"/>
              <a:ext cx="37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C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6568" name="Line 8"/>
            <p:cNvSpPr>
              <a:spLocks noChangeAspect="1" noChangeShapeType="1"/>
            </p:cNvSpPr>
            <p:nvPr/>
          </p:nvSpPr>
          <p:spPr bwMode="auto">
            <a:xfrm>
              <a:off x="4173" y="1760"/>
              <a:ext cx="339" cy="2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9" name="Line 9"/>
            <p:cNvSpPr>
              <a:spLocks noChangeAspect="1" noChangeShapeType="1"/>
            </p:cNvSpPr>
            <p:nvPr/>
          </p:nvSpPr>
          <p:spPr bwMode="auto">
            <a:xfrm flipH="1">
              <a:off x="4589" y="1768"/>
              <a:ext cx="68" cy="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66570" name="AutoShape 10"/>
            <p:cNvCxnSpPr>
              <a:cxnSpLocks noChangeAspect="1" noChangeShapeType="1"/>
              <a:stCxn id="66566" idx="4"/>
              <a:endCxn id="66567" idx="0"/>
            </p:cNvCxnSpPr>
            <p:nvPr/>
          </p:nvCxnSpPr>
          <p:spPr bwMode="auto">
            <a:xfrm flipH="1">
              <a:off x="4554" y="2188"/>
              <a:ext cx="1" cy="1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665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747339"/>
              </p:ext>
            </p:extLst>
          </p:nvPr>
        </p:nvGraphicFramePr>
        <p:xfrm>
          <a:off x="1835696" y="3645024"/>
          <a:ext cx="4125912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3" imgW="2273040" imgH="914400" progId="Equation.DSMT4">
                  <p:embed/>
                </p:oleObj>
              </mc:Choice>
              <mc:Fallback>
                <p:oleObj name="Equation" r:id="rId3" imgW="2273040" imgH="914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645024"/>
                        <a:ext cx="4125912" cy="172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altLang="zh-CN"/>
              <a:t>Training data has the form: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Likelihood Function</a:t>
            </a:r>
            <a:r>
              <a:rPr lang="en-US" altLang="zh-CN"/>
              <a:t>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164388" y="2133600"/>
            <a:ext cx="1454150" cy="1581150"/>
            <a:chOff x="3938" y="1580"/>
            <a:chExt cx="916" cy="996"/>
          </a:xfrm>
        </p:grpSpPr>
        <p:sp>
          <p:nvSpPr>
            <p:cNvPr id="67588" name="Oval 4"/>
            <p:cNvSpPr>
              <a:spLocks noChangeAspect="1" noChangeArrowheads="1"/>
            </p:cNvSpPr>
            <p:nvPr/>
          </p:nvSpPr>
          <p:spPr bwMode="auto">
            <a:xfrm>
              <a:off x="3938" y="1581"/>
              <a:ext cx="370" cy="18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E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7589" name="Oval 5"/>
            <p:cNvSpPr>
              <a:spLocks noChangeAspect="1" noChangeArrowheads="1"/>
            </p:cNvSpPr>
            <p:nvPr/>
          </p:nvSpPr>
          <p:spPr bwMode="auto">
            <a:xfrm>
              <a:off x="4454" y="1580"/>
              <a:ext cx="40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B</a:t>
              </a:r>
            </a:p>
          </p:txBody>
        </p:sp>
        <p:sp>
          <p:nvSpPr>
            <p:cNvPr id="67590" name="Oval 6"/>
            <p:cNvSpPr>
              <a:spLocks noChangeAspect="1" noChangeArrowheads="1"/>
            </p:cNvSpPr>
            <p:nvPr/>
          </p:nvSpPr>
          <p:spPr bwMode="auto">
            <a:xfrm>
              <a:off x="4360" y="1997"/>
              <a:ext cx="390" cy="18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A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7591" name="Oval 7"/>
            <p:cNvSpPr>
              <a:spLocks noChangeAspect="1" noChangeArrowheads="1"/>
            </p:cNvSpPr>
            <p:nvPr/>
          </p:nvSpPr>
          <p:spPr bwMode="auto">
            <a:xfrm>
              <a:off x="4369" y="2391"/>
              <a:ext cx="37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C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7592" name="Line 8"/>
            <p:cNvSpPr>
              <a:spLocks noChangeAspect="1" noChangeShapeType="1"/>
            </p:cNvSpPr>
            <p:nvPr/>
          </p:nvSpPr>
          <p:spPr bwMode="auto">
            <a:xfrm>
              <a:off x="4173" y="1760"/>
              <a:ext cx="339" cy="2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3" name="Line 9"/>
            <p:cNvSpPr>
              <a:spLocks noChangeAspect="1" noChangeShapeType="1"/>
            </p:cNvSpPr>
            <p:nvPr/>
          </p:nvSpPr>
          <p:spPr bwMode="auto">
            <a:xfrm flipH="1">
              <a:off x="4589" y="1768"/>
              <a:ext cx="68" cy="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67594" name="AutoShape 10"/>
            <p:cNvCxnSpPr>
              <a:cxnSpLocks noChangeAspect="1" noChangeShapeType="1"/>
              <a:stCxn id="67590" idx="4"/>
              <a:endCxn id="67591" idx="0"/>
            </p:cNvCxnSpPr>
            <p:nvPr/>
          </p:nvCxnSpPr>
          <p:spPr bwMode="auto">
            <a:xfrm flipH="1">
              <a:off x="4554" y="2188"/>
              <a:ext cx="1" cy="1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67595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altLang="zh-CN"/>
              <a:t>Assume i.i.d. samples</a:t>
            </a:r>
          </a:p>
          <a:p>
            <a:pPr marL="285750" indent="-285750"/>
            <a:r>
              <a:rPr lang="en-US" altLang="zh-CN"/>
              <a:t>Likelihood function is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593221"/>
              </p:ext>
            </p:extLst>
          </p:nvPr>
        </p:nvGraphicFramePr>
        <p:xfrm>
          <a:off x="1564415" y="4437112"/>
          <a:ext cx="59261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Formula" r:id="rId3" imgW="2989800" imgH="349560" progId="Equation.Ribbit">
                  <p:embed/>
                </p:oleObj>
              </mc:Choice>
              <mc:Fallback>
                <p:oleObj name="Formula" r:id="rId3" imgW="2989800" imgH="349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4415" y="4437112"/>
                        <a:ext cx="5926138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Likelihood Function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32588" y="2852738"/>
            <a:ext cx="1454150" cy="1581150"/>
            <a:chOff x="3938" y="1580"/>
            <a:chExt cx="916" cy="996"/>
          </a:xfrm>
        </p:grpSpPr>
        <p:sp>
          <p:nvSpPr>
            <p:cNvPr id="68612" name="Oval 4"/>
            <p:cNvSpPr>
              <a:spLocks noChangeAspect="1" noChangeArrowheads="1"/>
            </p:cNvSpPr>
            <p:nvPr/>
          </p:nvSpPr>
          <p:spPr bwMode="auto">
            <a:xfrm>
              <a:off x="3938" y="1581"/>
              <a:ext cx="370" cy="18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E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8613" name="Oval 5"/>
            <p:cNvSpPr>
              <a:spLocks noChangeAspect="1" noChangeArrowheads="1"/>
            </p:cNvSpPr>
            <p:nvPr/>
          </p:nvSpPr>
          <p:spPr bwMode="auto">
            <a:xfrm>
              <a:off x="4454" y="1580"/>
              <a:ext cx="40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B</a:t>
              </a:r>
            </a:p>
          </p:txBody>
        </p:sp>
        <p:sp>
          <p:nvSpPr>
            <p:cNvPr id="68614" name="Oval 6"/>
            <p:cNvSpPr>
              <a:spLocks noChangeAspect="1" noChangeArrowheads="1"/>
            </p:cNvSpPr>
            <p:nvPr/>
          </p:nvSpPr>
          <p:spPr bwMode="auto">
            <a:xfrm>
              <a:off x="4360" y="1997"/>
              <a:ext cx="390" cy="18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A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8615" name="Oval 7"/>
            <p:cNvSpPr>
              <a:spLocks noChangeAspect="1" noChangeArrowheads="1"/>
            </p:cNvSpPr>
            <p:nvPr/>
          </p:nvSpPr>
          <p:spPr bwMode="auto">
            <a:xfrm>
              <a:off x="4369" y="2391"/>
              <a:ext cx="37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C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8616" name="Line 8"/>
            <p:cNvSpPr>
              <a:spLocks noChangeAspect="1" noChangeShapeType="1"/>
            </p:cNvSpPr>
            <p:nvPr/>
          </p:nvSpPr>
          <p:spPr bwMode="auto">
            <a:xfrm>
              <a:off x="4173" y="1760"/>
              <a:ext cx="339" cy="2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7" name="Line 9"/>
            <p:cNvSpPr>
              <a:spLocks noChangeAspect="1" noChangeShapeType="1"/>
            </p:cNvSpPr>
            <p:nvPr/>
          </p:nvSpPr>
          <p:spPr bwMode="auto">
            <a:xfrm flipH="1">
              <a:off x="4589" y="1768"/>
              <a:ext cx="68" cy="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68618" name="AutoShape 10"/>
            <p:cNvCxnSpPr>
              <a:cxnSpLocks noChangeAspect="1" noChangeShapeType="1"/>
              <a:stCxn id="68614" idx="4"/>
              <a:endCxn id="68615" idx="0"/>
            </p:cNvCxnSpPr>
            <p:nvPr/>
          </p:nvCxnSpPr>
          <p:spPr bwMode="auto">
            <a:xfrm flipH="1">
              <a:off x="4554" y="2188"/>
              <a:ext cx="1" cy="1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68619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830263" y="1760538"/>
            <a:ext cx="7772400" cy="4114800"/>
          </a:xfrm>
        </p:spPr>
        <p:txBody>
          <a:bodyPr/>
          <a:lstStyle/>
          <a:p>
            <a:pPr marL="285750" indent="-285750"/>
            <a:r>
              <a:rPr lang="en-US" altLang="zh-CN" dirty="0"/>
              <a:t>By definition of network, we get</a:t>
            </a:r>
          </a:p>
        </p:txBody>
      </p:sp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1187450" y="2708275"/>
          <a:ext cx="4618038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3" imgW="2946240" imgH="1371600" progId="Equation.3">
                  <p:embed/>
                </p:oleObj>
              </mc:Choice>
              <mc:Fallback>
                <p:oleObj name="Equation" r:id="rId3" imgW="2946240" imgH="137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08275"/>
                        <a:ext cx="4618038" cy="235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1" name="Object 13"/>
          <p:cNvGraphicFramePr>
            <a:graphicFrameLocks noChangeAspect="1"/>
          </p:cNvGraphicFramePr>
          <p:nvPr/>
        </p:nvGraphicFramePr>
        <p:xfrm>
          <a:off x="5076825" y="5229225"/>
          <a:ext cx="2881313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5" imgW="2070000" imgH="939600" progId="Equation.3">
                  <p:embed/>
                </p:oleObj>
              </mc:Choice>
              <mc:Fallback>
                <p:oleObj name="Equation" r:id="rId5" imgW="2070000" imgH="939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229225"/>
                        <a:ext cx="2881313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4716463" y="5084763"/>
            <a:ext cx="3468687" cy="54451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4716463" y="6092825"/>
            <a:ext cx="3468687" cy="544513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Likelihood Function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59563" y="2276475"/>
            <a:ext cx="1454150" cy="1581150"/>
            <a:chOff x="3938" y="1580"/>
            <a:chExt cx="916" cy="996"/>
          </a:xfrm>
        </p:grpSpPr>
        <p:sp>
          <p:nvSpPr>
            <p:cNvPr id="69636" name="Oval 4"/>
            <p:cNvSpPr>
              <a:spLocks noChangeAspect="1" noChangeArrowheads="1"/>
            </p:cNvSpPr>
            <p:nvPr/>
          </p:nvSpPr>
          <p:spPr bwMode="auto">
            <a:xfrm>
              <a:off x="3938" y="1581"/>
              <a:ext cx="370" cy="18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E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9637" name="Oval 5"/>
            <p:cNvSpPr>
              <a:spLocks noChangeAspect="1" noChangeArrowheads="1"/>
            </p:cNvSpPr>
            <p:nvPr/>
          </p:nvSpPr>
          <p:spPr bwMode="auto">
            <a:xfrm>
              <a:off x="4454" y="1580"/>
              <a:ext cx="40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B</a:t>
              </a:r>
            </a:p>
          </p:txBody>
        </p:sp>
        <p:sp>
          <p:nvSpPr>
            <p:cNvPr id="69638" name="Oval 6"/>
            <p:cNvSpPr>
              <a:spLocks noChangeAspect="1" noChangeArrowheads="1"/>
            </p:cNvSpPr>
            <p:nvPr/>
          </p:nvSpPr>
          <p:spPr bwMode="auto">
            <a:xfrm>
              <a:off x="4360" y="1997"/>
              <a:ext cx="390" cy="18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A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9639" name="Oval 7"/>
            <p:cNvSpPr>
              <a:spLocks noChangeAspect="1" noChangeArrowheads="1"/>
            </p:cNvSpPr>
            <p:nvPr/>
          </p:nvSpPr>
          <p:spPr bwMode="auto">
            <a:xfrm>
              <a:off x="4369" y="2391"/>
              <a:ext cx="370" cy="18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 b="1" i="1">
                  <a:latin typeface="Comic Sans MS" pitchFamily="66" charset="0"/>
                </a:rPr>
                <a:t>C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69640" name="Line 8"/>
            <p:cNvSpPr>
              <a:spLocks noChangeAspect="1" noChangeShapeType="1"/>
            </p:cNvSpPr>
            <p:nvPr/>
          </p:nvSpPr>
          <p:spPr bwMode="auto">
            <a:xfrm>
              <a:off x="4173" y="1760"/>
              <a:ext cx="339" cy="2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1" name="Line 9"/>
            <p:cNvSpPr>
              <a:spLocks noChangeAspect="1" noChangeShapeType="1"/>
            </p:cNvSpPr>
            <p:nvPr/>
          </p:nvSpPr>
          <p:spPr bwMode="auto">
            <a:xfrm flipH="1">
              <a:off x="4589" y="1768"/>
              <a:ext cx="68" cy="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69642" name="AutoShape 10"/>
            <p:cNvCxnSpPr>
              <a:cxnSpLocks noChangeAspect="1" noChangeShapeType="1"/>
              <a:stCxn id="69638" idx="4"/>
              <a:endCxn id="69639" idx="0"/>
            </p:cNvCxnSpPr>
            <p:nvPr/>
          </p:nvCxnSpPr>
          <p:spPr bwMode="auto">
            <a:xfrm flipH="1">
              <a:off x="4554" y="2188"/>
              <a:ext cx="1" cy="19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69643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altLang="zh-CN"/>
              <a:t>Rewriting terms, we get</a:t>
            </a:r>
          </a:p>
        </p:txBody>
      </p:sp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1258888" y="2924175"/>
          <a:ext cx="417671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3" imgW="2946240" imgH="1790640" progId="Equation.3">
                  <p:embed/>
                </p:oleObj>
              </mc:Choice>
              <mc:Fallback>
                <p:oleObj name="Equation" r:id="rId3" imgW="2946240" imgH="1790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4176712" cy="277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 noChangeAspect="1"/>
          </p:cNvGraphicFramePr>
          <p:nvPr/>
        </p:nvGraphicFramePr>
        <p:xfrm>
          <a:off x="5580063" y="5084763"/>
          <a:ext cx="3322637" cy="15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Equation" r:id="rId5" imgW="2070000" imgH="939600" progId="Equation.3">
                  <p:embed/>
                </p:oleObj>
              </mc:Choice>
              <mc:Fallback>
                <p:oleObj name="Equation" r:id="rId5" imgW="2070000" imgH="939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084763"/>
                        <a:ext cx="3322637" cy="15636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5610225" y="4814888"/>
            <a:ext cx="787400" cy="204311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8075613" y="4814888"/>
            <a:ext cx="787400" cy="204311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7259638" y="4814888"/>
            <a:ext cx="787400" cy="204311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6429375" y="4814888"/>
            <a:ext cx="787400" cy="2043112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900113" y="3860800"/>
            <a:ext cx="3619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latin typeface="Arial" pitchFamily="34" charset="0"/>
              </a:rPr>
              <a:t>=</a:t>
            </a: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1116013" y="6021388"/>
            <a:ext cx="36718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/>
              <a:t>4 Subnetworks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General Bayesian Networks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060575"/>
            <a:ext cx="7632700" cy="4364038"/>
          </a:xfrm>
        </p:spPr>
        <p:txBody>
          <a:bodyPr/>
          <a:lstStyle/>
          <a:p>
            <a:pPr marL="285750" indent="-285750">
              <a:buFont typeface="Wingdings" pitchFamily="2" charset="2"/>
              <a:buNone/>
            </a:pPr>
            <a:r>
              <a:rPr lang="en-US" altLang="zh-CN" dirty="0"/>
              <a:t>Generalizing for any Bayesian network</a:t>
            </a:r>
            <a:r>
              <a:rPr lang="en-US" altLang="zh-CN" b="1" dirty="0"/>
              <a:t>:</a:t>
            </a:r>
          </a:p>
          <a:p>
            <a:pPr marL="285750" indent="-285750">
              <a:buFont typeface="Wingdings" pitchFamily="2" charset="2"/>
              <a:buNone/>
            </a:pPr>
            <a:endParaRPr lang="en-US" altLang="zh-CN" b="1" dirty="0"/>
          </a:p>
          <a:p>
            <a:pPr marL="285750" indent="-285750">
              <a:buFont typeface="Wingdings" pitchFamily="2" charset="2"/>
              <a:buNone/>
            </a:pPr>
            <a:endParaRPr lang="en-US" altLang="zh-CN" b="1" dirty="0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411413" y="2997200"/>
          <a:ext cx="4681537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3" imgW="2412720" imgH="1079280" progId="Equation.3">
                  <p:embed/>
                </p:oleObj>
              </mc:Choice>
              <mc:Fallback>
                <p:oleObj name="Equation" r:id="rId3" imgW="2412720" imgH="10792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997200"/>
                        <a:ext cx="4681537" cy="209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116013" y="5373688"/>
            <a:ext cx="71278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/>
              <a:t>The likelihood  </a:t>
            </a:r>
            <a:r>
              <a:rPr lang="en-US" altLang="zh-CN" sz="2800" u="sng" dirty="0"/>
              <a:t>decomposes</a:t>
            </a:r>
            <a:r>
              <a:rPr lang="en-US" altLang="zh-CN" sz="2800" dirty="0"/>
              <a:t> to small ones according to the structure of the network.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General Bayesian Networks (Cont.)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b="1" u="sng" dirty="0" smtClean="0"/>
              <a:t>Decomposition </a:t>
            </a:r>
            <a:r>
              <a:rPr lang="en-US" altLang="zh-CN" b="1" u="sng" dirty="0">
                <a:sym typeface="Symbol" pitchFamily="18" charset="2"/>
              </a:rPr>
              <a:t> Independent estimation problems</a:t>
            </a:r>
          </a:p>
          <a:p>
            <a:pPr marL="285750" indent="-285750"/>
            <a:endParaRPr lang="en-US" altLang="zh-CN" dirty="0">
              <a:solidFill>
                <a:srgbClr val="00FF00"/>
              </a:solidFill>
            </a:endParaRPr>
          </a:p>
          <a:p>
            <a:pPr marL="285750" indent="-285750"/>
            <a:r>
              <a:rPr lang="en-US" altLang="zh-CN" dirty="0"/>
              <a:t>If the parameters for each family are not related, they can be estimated independently of each other.</a:t>
            </a:r>
          </a:p>
          <a:p>
            <a:pPr marL="285750" indent="-285750">
              <a:buFont typeface="Wingdings" pitchFamily="2" charset="2"/>
              <a:buNone/>
            </a:pP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From Binomial to Multinomial</a:t>
            </a:r>
          </a:p>
        </p:txBody>
      </p:sp>
      <p:pic>
        <p:nvPicPr>
          <p:cNvPr id="7475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01161" y="1340768"/>
            <a:ext cx="8347552" cy="516004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From Beta to Dirichlet Distribution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Prior: </a:t>
            </a:r>
            <a:r>
              <a:rPr lang="en-US" altLang="zh-CN" dirty="0" err="1" smtClean="0"/>
              <a:t>Dirichlet</a:t>
            </a:r>
            <a:r>
              <a:rPr lang="en-US" altLang="zh-CN" dirty="0" smtClean="0"/>
              <a:t> distribution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Posterior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538258"/>
              </p:ext>
            </p:extLst>
          </p:nvPr>
        </p:nvGraphicFramePr>
        <p:xfrm>
          <a:off x="1979712" y="2513682"/>
          <a:ext cx="367188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Formula" r:id="rId3" imgW="1851840" imgH="704880" progId="Equation.Ribbit">
                  <p:embed/>
                </p:oleObj>
              </mc:Choice>
              <mc:Fallback>
                <p:oleObj name="Formula" r:id="rId3" imgW="1851840" imgH="704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712" y="2513682"/>
                        <a:ext cx="3671888" cy="139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678704"/>
              </p:ext>
            </p:extLst>
          </p:nvPr>
        </p:nvGraphicFramePr>
        <p:xfrm>
          <a:off x="1524000" y="4652963"/>
          <a:ext cx="6488113" cy="139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Formula" r:id="rId5" imgW="3274200" imgH="704880" progId="Equation.Ribbit">
                  <p:embed/>
                </p:oleObj>
              </mc:Choice>
              <mc:Fallback>
                <p:oleObj name="Formula" r:id="rId5" imgW="3274200" imgH="7048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652963"/>
                        <a:ext cx="6488113" cy="139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From Beta to </a:t>
            </a:r>
            <a:r>
              <a:rPr lang="en-US" altLang="zh-CN" b="1" dirty="0" err="1">
                <a:solidFill>
                  <a:schemeClr val="folHlink"/>
                </a:solidFill>
              </a:rPr>
              <a:t>Dirichlet</a:t>
            </a:r>
            <a:r>
              <a:rPr lang="en-US" altLang="zh-CN" b="1" dirty="0">
                <a:solidFill>
                  <a:schemeClr val="folHlink"/>
                </a:solidFill>
              </a:rPr>
              <a:t> </a:t>
            </a:r>
            <a:r>
              <a:rPr lang="en-US" altLang="zh-CN" b="1" dirty="0" smtClean="0">
                <a:solidFill>
                  <a:schemeClr val="folHlink"/>
                </a:solidFill>
              </a:rPr>
              <a:t>Distribution</a:t>
            </a:r>
            <a:endParaRPr lang="en-US" altLang="zh-CN" b="1" dirty="0">
              <a:solidFill>
                <a:schemeClr val="folHlink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MAP is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The marginal likelihood is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823688"/>
              </p:ext>
            </p:extLst>
          </p:nvPr>
        </p:nvGraphicFramePr>
        <p:xfrm>
          <a:off x="2771800" y="2204864"/>
          <a:ext cx="25701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Formula" r:id="rId3" imgW="1296720" imgH="398880" progId="Equation.Ribbit">
                  <p:embed/>
                </p:oleObj>
              </mc:Choice>
              <mc:Fallback>
                <p:oleObj name="Formula" r:id="rId3" imgW="1296720" imgH="398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2204864"/>
                        <a:ext cx="2570162" cy="79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532390"/>
              </p:ext>
            </p:extLst>
          </p:nvPr>
        </p:nvGraphicFramePr>
        <p:xfrm>
          <a:off x="1763688" y="4005064"/>
          <a:ext cx="5760640" cy="244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Formula" r:id="rId5" imgW="3264120" imgH="1385640" progId="Equation.Ribbit">
                  <p:embed/>
                </p:oleObj>
              </mc:Choice>
              <mc:Fallback>
                <p:oleObj name="Formula" r:id="rId5" imgW="3264120" imgH="1385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3688" y="4005064"/>
                        <a:ext cx="5760640" cy="244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Likelihood for Multinomial Network</a:t>
            </a:r>
          </a:p>
        </p:txBody>
      </p:sp>
      <p:pic>
        <p:nvPicPr>
          <p:cNvPr id="768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5949" y="1484784"/>
            <a:ext cx="8204351" cy="5179541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ChIP-chip Experiments</a:t>
            </a:r>
          </a:p>
        </p:txBody>
      </p:sp>
      <p:pic>
        <p:nvPicPr>
          <p:cNvPr id="9220" name="Picture 4" descr="locati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560" y="3212976"/>
            <a:ext cx="8101013" cy="2187575"/>
          </a:xfrm>
          <a:noFill/>
          <a:ln/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447800" y="18288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539552" y="1556792"/>
            <a:ext cx="77768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itchFamily="18" charset="0"/>
              </a:rPr>
              <a:t>Identify all the target genes that can be directly or indirectly bind by a TF.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88640"/>
            <a:ext cx="7793037" cy="1462087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Bayesian Inference for Multinomial Network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772816"/>
            <a:ext cx="8064500" cy="4114800"/>
          </a:xfrm>
        </p:spPr>
        <p:txBody>
          <a:bodyPr/>
          <a:lstStyle/>
          <a:p>
            <a:r>
              <a:rPr lang="en-US" altLang="zh-CN" sz="2800" dirty="0"/>
              <a:t>Given data, we can compute the posterior for each multinomial independently. The posteriors are also </a:t>
            </a:r>
            <a:r>
              <a:rPr lang="en-US" altLang="zh-CN" sz="2800" dirty="0" err="1"/>
              <a:t>Dirichlet</a:t>
            </a:r>
            <a:r>
              <a:rPr lang="en-US" altLang="zh-CN" sz="2800" dirty="0"/>
              <a:t> with parameters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The predictive distribution is then represent by parameters</a:t>
            </a:r>
          </a:p>
        </p:txBody>
      </p:sp>
      <p:pic>
        <p:nvPicPr>
          <p:cNvPr id="8090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83768" y="5373216"/>
            <a:ext cx="3600450" cy="850900"/>
          </a:xfrm>
          <a:solidFill>
            <a:srgbClr val="00FF00"/>
          </a:solidFill>
          <a:ln/>
        </p:spPr>
      </p:pic>
      <p:pic>
        <p:nvPicPr>
          <p:cNvPr id="80902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47664" y="3429000"/>
            <a:ext cx="6480175" cy="531812"/>
          </a:xfrm>
          <a:solidFill>
            <a:srgbClr val="00FF00"/>
          </a:solidFill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More Generalizations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Likelihood from exponential family.</a:t>
            </a:r>
          </a:p>
          <a:p>
            <a:pPr lvl="1"/>
            <a:r>
              <a:rPr lang="en-US" altLang="zh-CN" dirty="0"/>
              <a:t>Binomial distribution</a:t>
            </a:r>
          </a:p>
          <a:p>
            <a:pPr lvl="1"/>
            <a:r>
              <a:rPr lang="en-US" altLang="zh-CN" dirty="0"/>
              <a:t>Multinomial distribution</a:t>
            </a:r>
          </a:p>
          <a:p>
            <a:pPr lvl="1"/>
            <a:r>
              <a:rPr lang="en-US" altLang="zh-CN" dirty="0"/>
              <a:t>Poisson distribution</a:t>
            </a:r>
          </a:p>
          <a:p>
            <a:pPr lvl="1"/>
            <a:r>
              <a:rPr lang="en-US" altLang="zh-CN" dirty="0"/>
              <a:t>Gamma distribution</a:t>
            </a:r>
          </a:p>
          <a:p>
            <a:pPr lvl="1"/>
            <a:r>
              <a:rPr lang="en-US" altLang="zh-CN" dirty="0"/>
              <a:t>Normal distribution</a:t>
            </a:r>
          </a:p>
          <a:p>
            <a:r>
              <a:rPr lang="en-US" altLang="zh-CN" dirty="0"/>
              <a:t>Conjugated distributions.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Parameters: Summary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/>
              <a:t>Estimation relies on </a:t>
            </a:r>
            <a:r>
              <a:rPr lang="en-US" altLang="zh-CN" b="1" dirty="0"/>
              <a:t>sufficient statistics</a:t>
            </a:r>
          </a:p>
          <a:p>
            <a:pPr marL="762000" lvl="1"/>
            <a:r>
              <a:rPr lang="en-US" altLang="zh-CN" dirty="0"/>
              <a:t>For </a:t>
            </a:r>
            <a:r>
              <a:rPr lang="en-US" altLang="zh-CN" dirty="0" err="1"/>
              <a:t>multinomials</a:t>
            </a:r>
            <a:r>
              <a:rPr lang="en-US" altLang="zh-CN" dirty="0"/>
              <a:t>: counts </a:t>
            </a:r>
            <a:r>
              <a:rPr lang="en-US" altLang="zh-CN" i="1" dirty="0">
                <a:latin typeface="Comic Sans MS" pitchFamily="66" charset="0"/>
                <a:sym typeface="Symbol" pitchFamily="18" charset="2"/>
              </a:rPr>
              <a:t>N(</a:t>
            </a:r>
            <a:r>
              <a:rPr lang="en-US" altLang="zh-CN" i="1" dirty="0" err="1">
                <a:latin typeface="Comic Sans MS" pitchFamily="66" charset="0"/>
                <a:sym typeface="Symbol" pitchFamily="18" charset="2"/>
              </a:rPr>
              <a:t>x</a:t>
            </a:r>
            <a:r>
              <a:rPr lang="en-US" altLang="zh-CN" i="1" baseline="-25000" dirty="0" err="1">
                <a:latin typeface="Comic Sans MS" pitchFamily="66" charset="0"/>
                <a:sym typeface="Symbol" pitchFamily="18" charset="2"/>
              </a:rPr>
              <a:t>i</a:t>
            </a:r>
            <a:r>
              <a:rPr lang="en-US" altLang="zh-CN" i="1" dirty="0" err="1">
                <a:latin typeface="Comic Sans MS" pitchFamily="66" charset="0"/>
                <a:sym typeface="Symbol" pitchFamily="18" charset="2"/>
              </a:rPr>
              <a:t>,pa</a:t>
            </a:r>
            <a:r>
              <a:rPr lang="en-US" altLang="zh-CN" i="1" baseline="-25000" dirty="0" err="1">
                <a:latin typeface="Comic Sans MS" pitchFamily="66" charset="0"/>
                <a:sym typeface="Symbol" pitchFamily="18" charset="2"/>
              </a:rPr>
              <a:t>i</a:t>
            </a:r>
            <a:r>
              <a:rPr lang="en-US" altLang="zh-CN" i="1" dirty="0">
                <a:latin typeface="Comic Sans MS" pitchFamily="66" charset="0"/>
                <a:sym typeface="Symbol" pitchFamily="18" charset="2"/>
              </a:rPr>
              <a:t>)</a:t>
            </a:r>
            <a:r>
              <a:rPr lang="en-US" altLang="zh-CN" dirty="0"/>
              <a:t> </a:t>
            </a:r>
          </a:p>
          <a:p>
            <a:pPr marL="762000" lvl="1"/>
            <a:r>
              <a:rPr lang="en-US" altLang="zh-CN" dirty="0"/>
              <a:t>Parameter estimation</a:t>
            </a:r>
          </a:p>
          <a:p>
            <a:pPr marL="285750" indent="-285750"/>
            <a:endParaRPr lang="en-US" altLang="zh-CN" dirty="0"/>
          </a:p>
          <a:p>
            <a:pPr marL="285750" indent="-285750"/>
            <a:endParaRPr lang="en-US" altLang="zh-CN" dirty="0"/>
          </a:p>
          <a:p>
            <a:pPr marL="285750" indent="-285750"/>
            <a:endParaRPr lang="en-US" altLang="zh-CN" dirty="0"/>
          </a:p>
          <a:p>
            <a:pPr marL="285750" indent="-285750"/>
            <a:r>
              <a:rPr lang="en-US" altLang="zh-CN" dirty="0"/>
              <a:t>Both are asymptotically equivalent.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59632" y="3625652"/>
            <a:ext cx="7458075" cy="1270000"/>
            <a:chOff x="598" y="1663"/>
            <a:chExt cx="4698" cy="800"/>
          </a:xfrm>
        </p:grpSpPr>
        <p:graphicFrame>
          <p:nvGraphicFramePr>
            <p:cNvPr id="90117" name="Object 5"/>
            <p:cNvGraphicFramePr>
              <a:graphicFrameLocks noChangeAspect="1"/>
            </p:cNvGraphicFramePr>
            <p:nvPr/>
          </p:nvGraphicFramePr>
          <p:xfrm>
            <a:off x="2658" y="1664"/>
            <a:ext cx="2638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6" name="Equation" r:id="rId3" imgW="3543120" imgH="698400" progId="Equation.3">
                    <p:embed/>
                  </p:oleObj>
                </mc:Choice>
                <mc:Fallback>
                  <p:oleObj name="Equation" r:id="rId3" imgW="3543120" imgH="6984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8" y="1664"/>
                          <a:ext cx="2638" cy="5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18" name="Object 6"/>
            <p:cNvGraphicFramePr>
              <a:graphicFrameLocks noChangeAspect="1"/>
            </p:cNvGraphicFramePr>
            <p:nvPr/>
          </p:nvGraphicFramePr>
          <p:xfrm>
            <a:off x="598" y="1663"/>
            <a:ext cx="163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7" name="Equation" r:id="rId5" imgW="2197080" imgH="698400" progId="Equation.3">
                    <p:embed/>
                  </p:oleObj>
                </mc:Choice>
                <mc:Fallback>
                  <p:oleObj name="Equation" r:id="rId5" imgW="2197080" imgH="69840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" y="1663"/>
                          <a:ext cx="1636" cy="5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19" name="Text Box 7"/>
            <p:cNvSpPr txBox="1">
              <a:spLocks noChangeArrowheads="1"/>
            </p:cNvSpPr>
            <p:nvPr/>
          </p:nvSpPr>
          <p:spPr bwMode="auto">
            <a:xfrm>
              <a:off x="1432" y="2224"/>
              <a:ext cx="412" cy="23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dirty="0">
                  <a:latin typeface="Arial" pitchFamily="34" charset="0"/>
                </a:rPr>
                <a:t>MLE</a:t>
              </a:r>
            </a:p>
          </p:txBody>
        </p:sp>
        <p:sp>
          <p:nvSpPr>
            <p:cNvPr id="90120" name="Text Box 8"/>
            <p:cNvSpPr txBox="1">
              <a:spLocks noChangeArrowheads="1"/>
            </p:cNvSpPr>
            <p:nvPr/>
          </p:nvSpPr>
          <p:spPr bwMode="auto">
            <a:xfrm>
              <a:off x="3508" y="2213"/>
              <a:ext cx="1504" cy="25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dirty="0">
                  <a:latin typeface="Arial" pitchFamily="34" charset="0"/>
                </a:rPr>
                <a:t>Bayesian (</a:t>
              </a:r>
              <a:r>
                <a:rPr lang="en-US" altLang="zh-CN" sz="2000" dirty="0" err="1">
                  <a:latin typeface="Arial" pitchFamily="34" charset="0"/>
                </a:rPr>
                <a:t>Dirichlet</a:t>
              </a:r>
              <a:r>
                <a:rPr lang="en-US" altLang="zh-CN" sz="2000" dirty="0">
                  <a:latin typeface="Arial" pitchFamily="34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folHlink"/>
                </a:solidFill>
              </a:rPr>
              <a:t>B. </a:t>
            </a:r>
            <a:r>
              <a:rPr lang="en-US" altLang="zh-CN" b="1" dirty="0">
                <a:solidFill>
                  <a:schemeClr val="folHlink"/>
                </a:solidFill>
              </a:rPr>
              <a:t>Learning Structure From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923213" cy="1143000"/>
          </a:xfrm>
        </p:spPr>
        <p:txBody>
          <a:bodyPr/>
          <a:lstStyle/>
          <a:p>
            <a:pPr algn="ctr"/>
            <a:r>
              <a:rPr lang="en-US" altLang="zh-CN" sz="4000" b="1">
                <a:solidFill>
                  <a:schemeClr val="folHlink"/>
                </a:solidFill>
              </a:rPr>
              <a:t>Why Struggle for Accurate Structure?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87900" y="5229225"/>
            <a:ext cx="3816350" cy="1450975"/>
          </a:xfrm>
        </p:spPr>
        <p:txBody>
          <a:bodyPr/>
          <a:lstStyle/>
          <a:p>
            <a:pPr marL="285750" indent="-285750"/>
            <a:r>
              <a:rPr lang="en-US" altLang="zh-CN" sz="2000"/>
              <a:t>Increases the number of parameters to be estimated</a:t>
            </a:r>
          </a:p>
          <a:p>
            <a:pPr marL="285750" indent="-285750"/>
            <a:r>
              <a:rPr lang="en-US" altLang="zh-CN" sz="2000"/>
              <a:t>Wrong assumptions about domain structure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55650" y="5157788"/>
            <a:ext cx="3887788" cy="1484312"/>
          </a:xfrm>
        </p:spPr>
        <p:txBody>
          <a:bodyPr/>
          <a:lstStyle/>
          <a:p>
            <a:pPr marL="285750" indent="-285750"/>
            <a:r>
              <a:rPr lang="en-US" altLang="zh-CN" sz="2000"/>
              <a:t>Cannot be compensated for by fitting parameters</a:t>
            </a:r>
          </a:p>
          <a:p>
            <a:pPr marL="285750" indent="-285750"/>
            <a:r>
              <a:rPr lang="en-US" altLang="zh-CN" sz="2000"/>
              <a:t>Wrong assumptions about domain structure</a:t>
            </a:r>
          </a:p>
        </p:txBody>
      </p:sp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2843213" y="1628775"/>
            <a:ext cx="3384550" cy="1633538"/>
            <a:chOff x="1536" y="672"/>
            <a:chExt cx="2784" cy="1344"/>
          </a:xfrm>
          <a:solidFill>
            <a:schemeClr val="accent3"/>
          </a:solidFill>
        </p:grpSpPr>
        <p:sp>
          <p:nvSpPr>
            <p:cNvPr id="105495" name="Rectangle 23"/>
            <p:cNvSpPr>
              <a:spLocks noChangeAspect="1" noChangeArrowheads="1"/>
            </p:cNvSpPr>
            <p:nvPr/>
          </p:nvSpPr>
          <p:spPr bwMode="auto">
            <a:xfrm>
              <a:off x="1536" y="960"/>
              <a:ext cx="2784" cy="10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1872" y="1056"/>
              <a:ext cx="2154" cy="944"/>
              <a:chOff x="336" y="1008"/>
              <a:chExt cx="2695" cy="1180"/>
            </a:xfrm>
            <a:grpFill/>
          </p:grpSpPr>
          <p:sp>
            <p:nvSpPr>
              <p:cNvPr id="105497" name="Oval 25"/>
              <p:cNvSpPr>
                <a:spLocks noChangeAspect="1" noChangeArrowheads="1"/>
              </p:cNvSpPr>
              <p:nvPr/>
            </p:nvSpPr>
            <p:spPr bwMode="auto">
              <a:xfrm>
                <a:off x="336" y="1008"/>
                <a:ext cx="823" cy="41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Earthquake</a:t>
                </a:r>
                <a:endParaRPr lang="en-US" altLang="zh-CN" sz="1400" b="1" i="1">
                  <a:latin typeface="Comic Sans MS" pitchFamily="66" charset="0"/>
                </a:endParaRPr>
              </a:p>
            </p:txBody>
          </p:sp>
          <p:sp>
            <p:nvSpPr>
              <p:cNvPr id="105498" name="Oval 26"/>
              <p:cNvSpPr>
                <a:spLocks noChangeAspect="1" noChangeArrowheads="1"/>
              </p:cNvSpPr>
              <p:nvPr/>
            </p:nvSpPr>
            <p:spPr bwMode="auto">
              <a:xfrm>
                <a:off x="1248" y="1008"/>
                <a:ext cx="890" cy="41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Alarm</a:t>
                </a:r>
                <a:r>
                  <a:rPr lang="en-US" altLang="zh-CN" sz="1400" b="1" i="1">
                    <a:latin typeface="Comic Sans MS" pitchFamily="66" charset="0"/>
                  </a:rPr>
                  <a:t> </a:t>
                </a:r>
                <a:r>
                  <a:rPr lang="en-US" altLang="zh-CN" sz="1200" b="1" i="1">
                    <a:latin typeface="Comic Sans MS" pitchFamily="66" charset="0"/>
                  </a:rPr>
                  <a:t>Set</a:t>
                </a:r>
                <a:endParaRPr lang="en-US" altLang="zh-CN" b="1" i="1">
                  <a:latin typeface="Comic Sans MS" pitchFamily="66" charset="0"/>
                </a:endParaRPr>
              </a:p>
            </p:txBody>
          </p:sp>
          <p:sp>
            <p:nvSpPr>
              <p:cNvPr id="105499" name="Oval 27"/>
              <p:cNvSpPr>
                <a:spLocks noChangeAspect="1" noChangeArrowheads="1"/>
              </p:cNvSpPr>
              <p:nvPr/>
            </p:nvSpPr>
            <p:spPr bwMode="auto">
              <a:xfrm>
                <a:off x="1200" y="1776"/>
                <a:ext cx="870" cy="41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Sound</a:t>
                </a:r>
                <a:endParaRPr lang="en-US" altLang="zh-CN" b="1" i="1">
                  <a:latin typeface="Comic Sans MS" pitchFamily="66" charset="0"/>
                </a:endParaRPr>
              </a:p>
            </p:txBody>
          </p:sp>
          <p:sp>
            <p:nvSpPr>
              <p:cNvPr id="105500" name="Oval 28"/>
              <p:cNvSpPr>
                <a:spLocks noChangeAspect="1" noChangeArrowheads="1"/>
              </p:cNvSpPr>
              <p:nvPr/>
            </p:nvSpPr>
            <p:spPr bwMode="auto">
              <a:xfrm>
                <a:off x="2208" y="1008"/>
                <a:ext cx="823" cy="41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Burglary</a:t>
                </a:r>
                <a:endParaRPr lang="en-US" altLang="zh-CN" b="1" i="1">
                  <a:latin typeface="Comic Sans MS" pitchFamily="66" charset="0"/>
                </a:endParaRPr>
              </a:p>
            </p:txBody>
          </p:sp>
          <p:cxnSp>
            <p:nvCxnSpPr>
              <p:cNvPr id="105501" name="AutoShape 29"/>
              <p:cNvCxnSpPr>
                <a:cxnSpLocks noChangeAspect="1" noChangeShapeType="1"/>
                <a:stCxn id="105500" idx="4"/>
                <a:endCxn id="105499" idx="7"/>
              </p:cNvCxnSpPr>
              <p:nvPr/>
            </p:nvCxnSpPr>
            <p:spPr bwMode="auto">
              <a:xfrm flipH="1">
                <a:off x="1943" y="1429"/>
                <a:ext cx="677" cy="398"/>
              </a:xfrm>
              <a:prstGeom prst="straightConnector1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05502" name="AutoShape 30"/>
              <p:cNvCxnSpPr>
                <a:cxnSpLocks noChangeAspect="1" noChangeShapeType="1"/>
                <a:stCxn id="105498" idx="4"/>
                <a:endCxn id="105499" idx="0"/>
              </p:cNvCxnSpPr>
              <p:nvPr/>
            </p:nvCxnSpPr>
            <p:spPr bwMode="auto">
              <a:xfrm flipH="1">
                <a:off x="1635" y="1429"/>
                <a:ext cx="58" cy="338"/>
              </a:xfrm>
              <a:prstGeom prst="straightConnector1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05503" name="AutoShape 31"/>
              <p:cNvCxnSpPr>
                <a:cxnSpLocks noChangeAspect="1" noChangeShapeType="1"/>
                <a:stCxn id="105497" idx="4"/>
                <a:endCxn id="105499" idx="1"/>
              </p:cNvCxnSpPr>
              <p:nvPr/>
            </p:nvCxnSpPr>
            <p:spPr bwMode="auto">
              <a:xfrm>
                <a:off x="748" y="1429"/>
                <a:ext cx="579" cy="398"/>
              </a:xfrm>
              <a:prstGeom prst="straightConnector1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  <p:sp>
          <p:nvSpPr>
            <p:cNvPr id="105504" name="WordArt 32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640" y="672"/>
              <a:ext cx="624" cy="480"/>
            </a:xfrm>
            <a:prstGeom prst="rect">
              <a:avLst/>
            </a:prstGeom>
            <a:grpFill/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gradFill rotWithShape="0">
                    <a:gsLst>
                      <a:gs pos="0">
                        <a:srgbClr val="FF9900">
                          <a:gamma/>
                          <a:shade val="46275"/>
                          <a:invGamma/>
                        </a:srgbClr>
                      </a:gs>
                      <a:gs pos="50000">
                        <a:srgbClr val="FF9900"/>
                      </a:gs>
                      <a:gs pos="100000">
                        <a:srgbClr val="FF990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atin typeface="Impact"/>
                </a:rPr>
                <a:t>Truth</a:t>
              </a:r>
              <a:endParaRPr lang="zh-CN" alt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9900">
                        <a:gamma/>
                        <a:shade val="46275"/>
                        <a:invGamma/>
                      </a:srgbClr>
                    </a:gs>
                    <a:gs pos="50000">
                      <a:srgbClr val="FF9900"/>
                    </a:gs>
                    <a:gs pos="100000">
                      <a:srgbClr val="FF99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endParaRP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900113" y="3213100"/>
            <a:ext cx="6996112" cy="1863725"/>
            <a:chOff x="567" y="2024"/>
            <a:chExt cx="4407" cy="1174"/>
          </a:xfrm>
        </p:grpSpPr>
        <p:sp>
          <p:nvSpPr>
            <p:cNvPr id="105478" name="Oval 6"/>
            <p:cNvSpPr>
              <a:spLocks noChangeAspect="1" noChangeArrowheads="1"/>
            </p:cNvSpPr>
            <p:nvPr/>
          </p:nvSpPr>
          <p:spPr bwMode="auto">
            <a:xfrm>
              <a:off x="567" y="2432"/>
              <a:ext cx="526" cy="26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Earthquake</a:t>
              </a:r>
              <a:endParaRPr lang="en-US" altLang="zh-CN" sz="1400" b="1" i="1">
                <a:latin typeface="Comic Sans MS" pitchFamily="66" charset="0"/>
              </a:endParaRPr>
            </a:p>
          </p:txBody>
        </p:sp>
        <p:sp>
          <p:nvSpPr>
            <p:cNvPr id="105479" name="Oval 7"/>
            <p:cNvSpPr>
              <a:spLocks noChangeAspect="1" noChangeArrowheads="1"/>
            </p:cNvSpPr>
            <p:nvPr/>
          </p:nvSpPr>
          <p:spPr bwMode="auto">
            <a:xfrm>
              <a:off x="1150" y="2432"/>
              <a:ext cx="568" cy="26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Alarm Set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105480" name="Oval 8"/>
            <p:cNvSpPr>
              <a:spLocks noChangeAspect="1" noChangeArrowheads="1"/>
            </p:cNvSpPr>
            <p:nvPr/>
          </p:nvSpPr>
          <p:spPr bwMode="auto">
            <a:xfrm>
              <a:off x="1119" y="2923"/>
              <a:ext cx="556" cy="26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Sound</a:t>
              </a:r>
              <a:endParaRPr lang="en-US" altLang="zh-CN" b="1" i="1">
                <a:latin typeface="Comic Sans MS" pitchFamily="66" charset="0"/>
              </a:endParaRPr>
            </a:p>
          </p:txBody>
        </p:sp>
        <p:sp>
          <p:nvSpPr>
            <p:cNvPr id="105481" name="Oval 9"/>
            <p:cNvSpPr>
              <a:spLocks noChangeAspect="1" noChangeArrowheads="1"/>
            </p:cNvSpPr>
            <p:nvPr/>
          </p:nvSpPr>
          <p:spPr bwMode="auto">
            <a:xfrm>
              <a:off x="1763" y="2432"/>
              <a:ext cx="526" cy="264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Burglary</a:t>
              </a:r>
              <a:endParaRPr lang="en-US" altLang="zh-CN" b="1" i="1">
                <a:latin typeface="Comic Sans MS" pitchFamily="66" charset="0"/>
              </a:endParaRPr>
            </a:p>
          </p:txBody>
        </p:sp>
        <p:cxnSp>
          <p:nvCxnSpPr>
            <p:cNvPr id="105482" name="AutoShape 10"/>
            <p:cNvCxnSpPr>
              <a:cxnSpLocks noChangeAspect="1" noChangeShapeType="1"/>
              <a:stCxn id="105481" idx="4"/>
              <a:endCxn id="105480" idx="7"/>
            </p:cNvCxnSpPr>
            <p:nvPr/>
          </p:nvCxnSpPr>
          <p:spPr bwMode="auto">
            <a:xfrm flipH="1">
              <a:off x="1593" y="2702"/>
              <a:ext cx="434" cy="254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5483" name="AutoShape 11"/>
            <p:cNvCxnSpPr>
              <a:cxnSpLocks noChangeAspect="1" noChangeShapeType="1"/>
              <a:stCxn id="105479" idx="4"/>
              <a:endCxn id="105480" idx="0"/>
            </p:cNvCxnSpPr>
            <p:nvPr/>
          </p:nvCxnSpPr>
          <p:spPr bwMode="auto">
            <a:xfrm flipH="1">
              <a:off x="1397" y="2702"/>
              <a:ext cx="37" cy="215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5" name="Group 13"/>
            <p:cNvGrpSpPr>
              <a:grpSpLocks noChangeAspect="1"/>
            </p:cNvGrpSpPr>
            <p:nvPr/>
          </p:nvGrpSpPr>
          <p:grpSpPr bwMode="auto">
            <a:xfrm>
              <a:off x="3243" y="2439"/>
              <a:ext cx="1731" cy="759"/>
              <a:chOff x="336" y="1008"/>
              <a:chExt cx="2695" cy="1180"/>
            </a:xfrm>
          </p:grpSpPr>
          <p:sp>
            <p:nvSpPr>
              <p:cNvPr id="105486" name="Oval 14"/>
              <p:cNvSpPr>
                <a:spLocks noChangeAspect="1" noChangeArrowheads="1"/>
              </p:cNvSpPr>
              <p:nvPr/>
            </p:nvSpPr>
            <p:spPr bwMode="auto">
              <a:xfrm>
                <a:off x="336" y="1008"/>
                <a:ext cx="823" cy="412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Earthquake</a:t>
                </a:r>
                <a:endParaRPr lang="en-US" altLang="zh-CN" sz="1400" b="1" i="1">
                  <a:latin typeface="Comic Sans MS" pitchFamily="66" charset="0"/>
                </a:endParaRPr>
              </a:p>
            </p:txBody>
          </p:sp>
          <p:sp>
            <p:nvSpPr>
              <p:cNvPr id="105487" name="Oval 15"/>
              <p:cNvSpPr>
                <a:spLocks noChangeAspect="1" noChangeArrowheads="1"/>
              </p:cNvSpPr>
              <p:nvPr/>
            </p:nvSpPr>
            <p:spPr bwMode="auto">
              <a:xfrm>
                <a:off x="1248" y="1008"/>
                <a:ext cx="890" cy="412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Alarm Set</a:t>
                </a:r>
                <a:endParaRPr lang="en-US" altLang="zh-CN" b="1" i="1">
                  <a:latin typeface="Comic Sans MS" pitchFamily="66" charset="0"/>
                </a:endParaRPr>
              </a:p>
            </p:txBody>
          </p:sp>
          <p:sp>
            <p:nvSpPr>
              <p:cNvPr id="105488" name="Oval 16"/>
              <p:cNvSpPr>
                <a:spLocks noChangeAspect="1" noChangeArrowheads="1"/>
              </p:cNvSpPr>
              <p:nvPr/>
            </p:nvSpPr>
            <p:spPr bwMode="auto">
              <a:xfrm>
                <a:off x="1200" y="1776"/>
                <a:ext cx="870" cy="412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Sound</a:t>
                </a:r>
                <a:endParaRPr lang="en-US" altLang="zh-CN" b="1" i="1">
                  <a:latin typeface="Comic Sans MS" pitchFamily="66" charset="0"/>
                </a:endParaRPr>
              </a:p>
            </p:txBody>
          </p:sp>
          <p:sp>
            <p:nvSpPr>
              <p:cNvPr id="105489" name="Oval 17"/>
              <p:cNvSpPr>
                <a:spLocks noChangeAspect="1" noChangeArrowheads="1"/>
              </p:cNvSpPr>
              <p:nvPr/>
            </p:nvSpPr>
            <p:spPr bwMode="auto">
              <a:xfrm>
                <a:off x="2208" y="1008"/>
                <a:ext cx="823" cy="412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200" b="1" i="1">
                    <a:latin typeface="Comic Sans MS" pitchFamily="66" charset="0"/>
                  </a:rPr>
                  <a:t>Burglary</a:t>
                </a:r>
              </a:p>
            </p:txBody>
          </p:sp>
          <p:cxnSp>
            <p:nvCxnSpPr>
              <p:cNvPr id="105490" name="AutoShape 18"/>
              <p:cNvCxnSpPr>
                <a:cxnSpLocks noChangeAspect="1" noChangeShapeType="1"/>
                <a:stCxn id="105489" idx="4"/>
                <a:endCxn id="105488" idx="7"/>
              </p:cNvCxnSpPr>
              <p:nvPr/>
            </p:nvCxnSpPr>
            <p:spPr bwMode="auto">
              <a:xfrm flipH="1">
                <a:off x="1943" y="1429"/>
                <a:ext cx="677" cy="398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05491" name="AutoShape 19"/>
              <p:cNvCxnSpPr>
                <a:cxnSpLocks noChangeAspect="1" noChangeShapeType="1"/>
                <a:stCxn id="105487" idx="4"/>
                <a:endCxn id="105488" idx="0"/>
              </p:cNvCxnSpPr>
              <p:nvPr/>
            </p:nvCxnSpPr>
            <p:spPr bwMode="auto">
              <a:xfrm flipH="1">
                <a:off x="1635" y="1429"/>
                <a:ext cx="58" cy="338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05492" name="AutoShape 20"/>
              <p:cNvCxnSpPr>
                <a:cxnSpLocks noChangeAspect="1" noChangeShapeType="1"/>
                <a:stCxn id="105486" idx="4"/>
                <a:endCxn id="105488" idx="1"/>
              </p:cNvCxnSpPr>
              <p:nvPr/>
            </p:nvCxnSpPr>
            <p:spPr bwMode="auto">
              <a:xfrm>
                <a:off x="748" y="1429"/>
                <a:ext cx="579" cy="398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  <p:cxnSp>
          <p:nvCxnSpPr>
            <p:cNvPr id="105493" name="AutoShape 21"/>
            <p:cNvCxnSpPr>
              <a:cxnSpLocks noChangeAspect="1" noChangeShapeType="1"/>
              <a:stCxn id="105486" idx="0"/>
              <a:endCxn id="105487" idx="0"/>
            </p:cNvCxnSpPr>
            <p:nvPr/>
          </p:nvCxnSpPr>
          <p:spPr bwMode="auto">
            <a:xfrm rot="5400000" flipV="1">
              <a:off x="3810" y="2129"/>
              <a:ext cx="1" cy="608"/>
            </a:xfrm>
            <a:prstGeom prst="curvedConnector3">
              <a:avLst>
                <a:gd name="adj1" fmla="val -13500000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05505" name="Text Box 33"/>
            <p:cNvSpPr txBox="1">
              <a:spLocks noChangeArrowheads="1"/>
            </p:cNvSpPr>
            <p:nvPr/>
          </p:nvSpPr>
          <p:spPr bwMode="auto">
            <a:xfrm>
              <a:off x="3606" y="2024"/>
              <a:ext cx="118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 b="1">
                  <a:latin typeface="Arial" pitchFamily="34" charset="0"/>
                </a:rPr>
                <a:t>Adding an arc</a:t>
              </a:r>
            </a:p>
          </p:txBody>
        </p:sp>
        <p:sp>
          <p:nvSpPr>
            <p:cNvPr id="105506" name="Text Box 34"/>
            <p:cNvSpPr txBox="1">
              <a:spLocks noChangeArrowheads="1"/>
            </p:cNvSpPr>
            <p:nvPr/>
          </p:nvSpPr>
          <p:spPr bwMode="auto">
            <a:xfrm>
              <a:off x="884" y="2024"/>
              <a:ext cx="122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 b="1">
                  <a:latin typeface="Arial" pitchFamily="34" charset="0"/>
                </a:rPr>
                <a:t>Missing an arc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  <p:bldP spid="10547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Score</a:t>
            </a:r>
            <a:r>
              <a:rPr lang="en-US" altLang="zh-CN" b="1">
                <a:solidFill>
                  <a:schemeClr val="folHlink"/>
                </a:solidFill>
                <a:latin typeface="Arial"/>
                <a:cs typeface="Arial" pitchFamily="34" charset="0"/>
              </a:rPr>
              <a:t>­</a:t>
            </a:r>
            <a:r>
              <a:rPr lang="en-US" altLang="zh-CN" b="1">
                <a:solidFill>
                  <a:schemeClr val="folHlink"/>
                </a:solidFill>
                <a:cs typeface="Arial" pitchFamily="34" charset="0"/>
              </a:rPr>
              <a:t>b</a:t>
            </a:r>
            <a:r>
              <a:rPr lang="en-US" altLang="zh-CN" b="1">
                <a:solidFill>
                  <a:schemeClr val="folHlink"/>
                </a:solidFill>
              </a:rPr>
              <a:t>ased Learning</a:t>
            </a: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3236913" y="4530725"/>
            <a:ext cx="1770062" cy="1247775"/>
          </a:xfrm>
          <a:prstGeom prst="rect">
            <a:avLst/>
          </a:prstGeom>
          <a:solidFill>
            <a:srgbClr val="FFCC99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6503" name="Oval 7"/>
          <p:cNvSpPr>
            <a:spLocks noChangeAspect="1" noChangeArrowheads="1"/>
          </p:cNvSpPr>
          <p:nvPr/>
        </p:nvSpPr>
        <p:spPr bwMode="auto">
          <a:xfrm>
            <a:off x="3425825" y="4687888"/>
            <a:ext cx="530225" cy="263525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E</a:t>
            </a:r>
            <a:endParaRPr lang="en-US" altLang="zh-CN" b="1" i="1">
              <a:latin typeface="Comic Sans MS" pitchFamily="66" charset="0"/>
            </a:endParaRPr>
          </a:p>
        </p:txBody>
      </p:sp>
      <p:sp>
        <p:nvSpPr>
          <p:cNvPr id="106505" name="Oval 9"/>
          <p:cNvSpPr>
            <a:spLocks noChangeAspect="1" noChangeArrowheads="1"/>
          </p:cNvSpPr>
          <p:nvPr/>
        </p:nvSpPr>
        <p:spPr bwMode="auto">
          <a:xfrm>
            <a:off x="3898900" y="5254625"/>
            <a:ext cx="557213" cy="26511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A</a:t>
            </a:r>
            <a:endParaRPr lang="en-US" altLang="zh-CN" b="1" i="1">
              <a:latin typeface="Comic Sans MS" pitchFamily="66" charset="0"/>
            </a:endParaRPr>
          </a:p>
        </p:txBody>
      </p:sp>
      <p:cxnSp>
        <p:nvCxnSpPr>
          <p:cNvPr id="106506" name="AutoShape 10"/>
          <p:cNvCxnSpPr>
            <a:cxnSpLocks noChangeShapeType="1"/>
            <a:stCxn id="106503" idx="5"/>
            <a:endCxn id="106505" idx="0"/>
          </p:cNvCxnSpPr>
          <p:nvPr/>
        </p:nvCxnSpPr>
        <p:spPr bwMode="auto">
          <a:xfrm>
            <a:off x="3878263" y="4927600"/>
            <a:ext cx="300037" cy="31273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cxnSp>
        <p:nvCxnSpPr>
          <p:cNvPr id="106507" name="AutoShape 11"/>
          <p:cNvCxnSpPr>
            <a:cxnSpLocks noChangeShapeType="1"/>
            <a:stCxn id="106504" idx="4"/>
            <a:endCxn id="106505" idx="0"/>
          </p:cNvCxnSpPr>
          <p:nvPr/>
        </p:nvCxnSpPr>
        <p:spPr bwMode="auto">
          <a:xfrm flipH="1">
            <a:off x="4178300" y="4997450"/>
            <a:ext cx="490538" cy="2428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sp>
        <p:nvSpPr>
          <p:cNvPr id="106509" name="Oval 13"/>
          <p:cNvSpPr>
            <a:spLocks noChangeAspect="1" noChangeArrowheads="1"/>
          </p:cNvSpPr>
          <p:nvPr/>
        </p:nvSpPr>
        <p:spPr bwMode="auto">
          <a:xfrm>
            <a:off x="5319713" y="4610100"/>
            <a:ext cx="530225" cy="263525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E</a:t>
            </a:r>
            <a:endParaRPr lang="en-US" altLang="zh-CN" b="1" i="1">
              <a:latin typeface="Comic Sans MS" pitchFamily="66" charset="0"/>
            </a:endParaRPr>
          </a:p>
        </p:txBody>
      </p:sp>
      <p:sp>
        <p:nvSpPr>
          <p:cNvPr id="106510" name="Oval 14"/>
          <p:cNvSpPr>
            <a:spLocks noChangeAspect="1" noChangeArrowheads="1"/>
          </p:cNvSpPr>
          <p:nvPr/>
        </p:nvSpPr>
        <p:spPr bwMode="auto">
          <a:xfrm>
            <a:off x="6218238" y="5405438"/>
            <a:ext cx="571500" cy="265112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B</a:t>
            </a:r>
          </a:p>
        </p:txBody>
      </p:sp>
      <p:sp>
        <p:nvSpPr>
          <p:cNvPr id="106511" name="Oval 15"/>
          <p:cNvSpPr>
            <a:spLocks noChangeAspect="1" noChangeArrowheads="1"/>
          </p:cNvSpPr>
          <p:nvPr/>
        </p:nvSpPr>
        <p:spPr bwMode="auto">
          <a:xfrm>
            <a:off x="5751513" y="4987925"/>
            <a:ext cx="557212" cy="26511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A</a:t>
            </a:r>
            <a:endParaRPr lang="en-US" altLang="zh-CN" b="1" i="1">
              <a:latin typeface="Comic Sans MS" pitchFamily="66" charset="0"/>
            </a:endParaRPr>
          </a:p>
        </p:txBody>
      </p:sp>
      <p:cxnSp>
        <p:nvCxnSpPr>
          <p:cNvPr id="106512" name="AutoShape 16"/>
          <p:cNvCxnSpPr>
            <a:cxnSpLocks noChangeShapeType="1"/>
            <a:stCxn id="106511" idx="5"/>
            <a:endCxn id="106510" idx="0"/>
          </p:cNvCxnSpPr>
          <p:nvPr/>
        </p:nvCxnSpPr>
        <p:spPr bwMode="auto">
          <a:xfrm>
            <a:off x="6227763" y="5229225"/>
            <a:ext cx="276225" cy="161925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cxnSp>
        <p:nvCxnSpPr>
          <p:cNvPr id="106513" name="AutoShape 17"/>
          <p:cNvCxnSpPr>
            <a:cxnSpLocks noChangeShapeType="1"/>
            <a:stCxn id="106509" idx="5"/>
            <a:endCxn id="106511" idx="0"/>
          </p:cNvCxnSpPr>
          <p:nvPr/>
        </p:nvCxnSpPr>
        <p:spPr bwMode="auto">
          <a:xfrm>
            <a:off x="5772150" y="4849813"/>
            <a:ext cx="258763" cy="123825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sp>
        <p:nvSpPr>
          <p:cNvPr id="106515" name="Oval 19"/>
          <p:cNvSpPr>
            <a:spLocks noChangeAspect="1" noChangeArrowheads="1"/>
          </p:cNvSpPr>
          <p:nvPr/>
        </p:nvSpPr>
        <p:spPr bwMode="auto">
          <a:xfrm>
            <a:off x="7597775" y="4702175"/>
            <a:ext cx="530225" cy="263525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E</a:t>
            </a:r>
            <a:endParaRPr lang="en-US" altLang="zh-CN" b="1" i="1">
              <a:latin typeface="Comic Sans MS" pitchFamily="66" charset="0"/>
            </a:endParaRPr>
          </a:p>
        </p:txBody>
      </p:sp>
      <p:sp>
        <p:nvSpPr>
          <p:cNvPr id="106516" name="Oval 20"/>
          <p:cNvSpPr>
            <a:spLocks noChangeAspect="1" noChangeArrowheads="1"/>
          </p:cNvSpPr>
          <p:nvPr/>
        </p:nvSpPr>
        <p:spPr bwMode="auto">
          <a:xfrm>
            <a:off x="7246938" y="5191125"/>
            <a:ext cx="571500" cy="26511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B</a:t>
            </a:r>
          </a:p>
        </p:txBody>
      </p:sp>
      <p:sp>
        <p:nvSpPr>
          <p:cNvPr id="106517" name="Oval 21"/>
          <p:cNvSpPr>
            <a:spLocks noChangeAspect="1" noChangeArrowheads="1"/>
          </p:cNvSpPr>
          <p:nvPr/>
        </p:nvSpPr>
        <p:spPr bwMode="auto">
          <a:xfrm>
            <a:off x="8029575" y="5080000"/>
            <a:ext cx="557213" cy="26511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A</a:t>
            </a:r>
            <a:endParaRPr lang="en-US" altLang="zh-CN" b="1" i="1">
              <a:latin typeface="Comic Sans MS" pitchFamily="66" charset="0"/>
            </a:endParaRPr>
          </a:p>
        </p:txBody>
      </p:sp>
      <p:cxnSp>
        <p:nvCxnSpPr>
          <p:cNvPr id="106518" name="AutoShape 22"/>
          <p:cNvCxnSpPr>
            <a:cxnSpLocks noChangeShapeType="1"/>
            <a:stCxn id="106515" idx="3"/>
            <a:endCxn id="106516" idx="0"/>
          </p:cNvCxnSpPr>
          <p:nvPr/>
        </p:nvCxnSpPr>
        <p:spPr bwMode="auto">
          <a:xfrm flipH="1">
            <a:off x="7532688" y="4941888"/>
            <a:ext cx="142875" cy="23495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cxnSp>
        <p:nvCxnSpPr>
          <p:cNvPr id="106519" name="AutoShape 23"/>
          <p:cNvCxnSpPr>
            <a:cxnSpLocks noChangeShapeType="1"/>
            <a:stCxn id="106515" idx="5"/>
            <a:endCxn id="106517" idx="0"/>
          </p:cNvCxnSpPr>
          <p:nvPr/>
        </p:nvCxnSpPr>
        <p:spPr bwMode="auto">
          <a:xfrm>
            <a:off x="8050213" y="4941888"/>
            <a:ext cx="258762" cy="123825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</p:cxnSp>
      <p:sp>
        <p:nvSpPr>
          <p:cNvPr id="106521" name="Rectangle 25"/>
          <p:cNvSpPr>
            <a:spLocks noChangeArrowheads="1"/>
          </p:cNvSpPr>
          <p:nvPr/>
        </p:nvSpPr>
        <p:spPr bwMode="auto">
          <a:xfrm>
            <a:off x="1042988" y="6021388"/>
            <a:ext cx="71993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474747"/>
              </a:buClr>
              <a:buSzPct val="70000"/>
              <a:buFont typeface="Monotype Sorts" pitchFamily="2" charset="2"/>
              <a:buNone/>
            </a:pPr>
            <a:r>
              <a:rPr lang="en-US" altLang="zh-CN" sz="2400"/>
              <a:t>Search for a structure that maximizes the score</a:t>
            </a:r>
          </a:p>
        </p:txBody>
      </p:sp>
      <p:sp>
        <p:nvSpPr>
          <p:cNvPr id="106522" name="Rectangle 26"/>
          <p:cNvSpPr>
            <a:spLocks noChangeArrowheads="1"/>
          </p:cNvSpPr>
          <p:nvPr/>
        </p:nvSpPr>
        <p:spPr bwMode="auto">
          <a:xfrm>
            <a:off x="734759" y="1844824"/>
            <a:ext cx="7416800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474747"/>
              </a:buClr>
              <a:buSzPct val="70000"/>
              <a:buFont typeface="Monotype Sorts" pitchFamily="2" charset="2"/>
              <a:buNone/>
            </a:pPr>
            <a:r>
              <a:rPr lang="en-US" altLang="zh-CN" sz="2800" dirty="0"/>
              <a:t>Define scoring function that evaluates how well a structure matches the data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28738" y="3341688"/>
            <a:ext cx="1430337" cy="2060575"/>
            <a:chOff x="219" y="1617"/>
            <a:chExt cx="1107" cy="1614"/>
          </a:xfrm>
        </p:grpSpPr>
        <p:sp>
          <p:nvSpPr>
            <p:cNvPr id="106500" name="Text Box 4"/>
            <p:cNvSpPr txBox="1">
              <a:spLocks noChangeArrowheads="1"/>
            </p:cNvSpPr>
            <p:nvPr/>
          </p:nvSpPr>
          <p:spPr bwMode="auto">
            <a:xfrm>
              <a:off x="452" y="1617"/>
              <a:ext cx="756" cy="16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 E, B, A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&lt;Y,N,N&gt;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&lt;Y,Y,Y&gt;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&lt;N,N,Y&gt;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&lt;N,Y,Y&gt;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      .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      .</a:t>
              </a:r>
            </a:p>
            <a:p>
              <a:pPr eaLnBrk="0" hangingPunct="0"/>
              <a:r>
                <a:rPr lang="en-US" altLang="zh-CN" sz="1600" b="1">
                  <a:latin typeface="Arial" pitchFamily="34" charset="0"/>
                </a:rPr>
                <a:t>&lt;N,Y,Y&gt;</a:t>
              </a:r>
            </a:p>
          </p:txBody>
        </p:sp>
        <p:sp>
          <p:nvSpPr>
            <p:cNvPr id="106501" name="AutoShape 5"/>
            <p:cNvSpPr>
              <a:spLocks noChangeArrowheads="1"/>
            </p:cNvSpPr>
            <p:nvPr/>
          </p:nvSpPr>
          <p:spPr bwMode="auto">
            <a:xfrm>
              <a:off x="219" y="1667"/>
              <a:ext cx="1107" cy="1545"/>
            </a:xfrm>
            <a:prstGeom prst="flowChartMagneticDisk">
              <a:avLst/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06504" name="Oval 8"/>
          <p:cNvSpPr>
            <a:spLocks noChangeAspect="1" noChangeArrowheads="1"/>
          </p:cNvSpPr>
          <p:nvPr/>
        </p:nvSpPr>
        <p:spPr bwMode="auto">
          <a:xfrm>
            <a:off x="4435475" y="4770438"/>
            <a:ext cx="465138" cy="212725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400" b="1" i="1">
                <a:latin typeface="Comic Sans MS" pitchFamily="66" charset="0"/>
              </a:rPr>
              <a:t>B</a:t>
            </a: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5292725" y="4652963"/>
            <a:ext cx="1439863" cy="1003300"/>
          </a:xfrm>
          <a:prstGeom prst="rect">
            <a:avLst/>
          </a:prstGeom>
          <a:solidFill>
            <a:srgbClr val="FFCC99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6862763" y="4648200"/>
            <a:ext cx="1441450" cy="1004888"/>
          </a:xfrm>
          <a:prstGeom prst="rect">
            <a:avLst/>
          </a:prstGeom>
          <a:solidFill>
            <a:srgbClr val="FFCC99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6520" name="Object 24"/>
          <p:cNvGraphicFramePr>
            <a:graphicFrameLocks noChangeAspect="1"/>
          </p:cNvGraphicFramePr>
          <p:nvPr/>
        </p:nvGraphicFramePr>
        <p:xfrm>
          <a:off x="2832100" y="3063875"/>
          <a:ext cx="122237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Clip" r:id="rId3" imgW="3025440" imgH="3252600" progId="">
                  <p:embed/>
                </p:oleObj>
              </mc:Choice>
              <mc:Fallback>
                <p:oleObj name="Clip" r:id="rId3" imgW="3025440" imgH="3252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3063875"/>
                        <a:ext cx="1222375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3" name="Object 27"/>
          <p:cNvGraphicFramePr>
            <a:graphicFrameLocks noChangeAspect="1"/>
          </p:cNvGraphicFramePr>
          <p:nvPr/>
        </p:nvGraphicFramePr>
        <p:xfrm>
          <a:off x="3492500" y="3141663"/>
          <a:ext cx="4899025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Chart" r:id="rId5" imgW="5819804" imgH="1933778" progId="MSGraph.Chart.8">
                  <p:embed followColorScheme="full"/>
                </p:oleObj>
              </mc:Choice>
              <mc:Fallback>
                <p:oleObj name="Chart" r:id="rId5" imgW="5819804" imgH="1933778" progId="MSGraph.Chart.8">
                  <p:embed followColorScheme="full"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141663"/>
                        <a:ext cx="4899025" cy="1392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Score Function I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dirty="0"/>
              <a:t>Which structure is good?</a:t>
            </a:r>
          </a:p>
          <a:p>
            <a:pPr>
              <a:buFont typeface="Wingdings" pitchFamily="2" charset="2"/>
              <a:buNone/>
            </a:pPr>
            <a:endParaRPr lang="en-US" altLang="zh-CN" sz="2800" dirty="0"/>
          </a:p>
          <a:p>
            <a:r>
              <a:rPr lang="en-US" altLang="zh-CN" sz="2800" dirty="0" err="1"/>
              <a:t>BDe</a:t>
            </a:r>
            <a:r>
              <a:rPr lang="en-US" altLang="zh-CN" sz="2800" dirty="0"/>
              <a:t> scores (Heckman)</a:t>
            </a:r>
          </a:p>
          <a:p>
            <a:pPr>
              <a:buFont typeface="Wingdings" pitchFamily="2" charset="2"/>
              <a:buNone/>
            </a:pPr>
            <a:endParaRPr lang="en-US" altLang="zh-CN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1402507" y="3866778"/>
            <a:ext cx="6767512" cy="1512888"/>
            <a:chOff x="1259632" y="4366198"/>
            <a:chExt cx="6767512" cy="1512888"/>
          </a:xfrm>
        </p:grpSpPr>
        <p:graphicFrame>
          <p:nvGraphicFramePr>
            <p:cNvPr id="942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0662878"/>
                </p:ext>
              </p:extLst>
            </p:nvPr>
          </p:nvGraphicFramePr>
          <p:xfrm>
            <a:off x="1259632" y="4366198"/>
            <a:ext cx="6767512" cy="515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8" name="Equation" r:id="rId3" imgW="5663880" imgH="431640" progId="Equation.3">
                    <p:embed/>
                  </p:oleObj>
                </mc:Choice>
                <mc:Fallback>
                  <p:oleObj name="Equation" r:id="rId3" imgW="5663880" imgH="4316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9632" y="4366198"/>
                          <a:ext cx="6767512" cy="515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214" name="AutoShape 6"/>
            <p:cNvSpPr>
              <a:spLocks noChangeArrowheads="1"/>
            </p:cNvSpPr>
            <p:nvPr/>
          </p:nvSpPr>
          <p:spPr bwMode="auto">
            <a:xfrm>
              <a:off x="1402507" y="5374261"/>
              <a:ext cx="3025775" cy="504825"/>
            </a:xfrm>
            <a:prstGeom prst="wedgeRoundRectCallout">
              <a:avLst>
                <a:gd name="adj1" fmla="val 45801"/>
                <a:gd name="adj2" fmla="val -130190"/>
                <a:gd name="adj3" fmla="val 16667"/>
              </a:avLst>
            </a:prstGeom>
            <a:solidFill>
              <a:schemeClr val="accent3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2400" dirty="0">
                  <a:latin typeface="Arial" pitchFamily="34" charset="0"/>
                </a:rPr>
                <a:t>Marginal likelihood</a:t>
              </a:r>
            </a:p>
          </p:txBody>
        </p:sp>
        <p:sp>
          <p:nvSpPr>
            <p:cNvPr id="94217" name="AutoShape 9"/>
            <p:cNvSpPr>
              <a:spLocks noChangeArrowheads="1"/>
            </p:cNvSpPr>
            <p:nvPr/>
          </p:nvSpPr>
          <p:spPr bwMode="auto">
            <a:xfrm>
              <a:off x="4931519" y="5374261"/>
              <a:ext cx="3025775" cy="504825"/>
            </a:xfrm>
            <a:prstGeom prst="wedgeRoundRectCallout">
              <a:avLst>
                <a:gd name="adj1" fmla="val 45801"/>
                <a:gd name="adj2" fmla="val -130190"/>
                <a:gd name="adj3" fmla="val 16667"/>
              </a:avLst>
            </a:prstGeom>
            <a:solidFill>
              <a:schemeClr val="accent3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2400">
                  <a:latin typeface="Arial" pitchFamily="34" charset="0"/>
                </a:rPr>
                <a:t>Structure Prior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folHlink"/>
                </a:solidFill>
              </a:rPr>
              <a:t>Marginal Likelihood (Multinomial Case)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1484784"/>
            <a:ext cx="7850187" cy="1295400"/>
          </a:xfrm>
        </p:spPr>
        <p:txBody>
          <a:bodyPr/>
          <a:lstStyle/>
          <a:p>
            <a:r>
              <a:rPr lang="en-US" altLang="zh-CN" sz="2800" dirty="0"/>
              <a:t>If data are complete, we can obtain the close form.</a:t>
            </a:r>
          </a:p>
        </p:txBody>
      </p:sp>
      <p:pic>
        <p:nvPicPr>
          <p:cNvPr id="9830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15616" y="2636912"/>
            <a:ext cx="7272337" cy="3176587"/>
          </a:xfrm>
          <a:solidFill>
            <a:srgbClr val="00FF00"/>
          </a:solidFill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Practical Consideration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Super exponential number (in the number of variables) of possible structures.</a:t>
            </a:r>
          </a:p>
          <a:p>
            <a:r>
              <a:rPr lang="en-US" altLang="zh-CN"/>
              <a:t>How do we find the best graphs?</a:t>
            </a:r>
          </a:p>
          <a:p>
            <a:r>
              <a:rPr lang="en-US" altLang="zh-CN"/>
              <a:t>How do we assign structure and parameter priors to all possible graphs?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Structure Prior Choice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All possible structures are equally likely.</a:t>
            </a:r>
          </a:p>
          <a:p>
            <a:r>
              <a:rPr lang="en-US" altLang="zh-CN"/>
              <a:t>Fix (or forbid) some arcs.</a:t>
            </a:r>
          </a:p>
          <a:p>
            <a:r>
              <a:rPr lang="en-US" altLang="zh-CN"/>
              <a:t>Choosing a prior proportions to the similarity to a prior network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folHlink"/>
                </a:solidFill>
              </a:rPr>
              <a:t>ChIP</a:t>
            </a:r>
            <a:r>
              <a:rPr lang="en-US" altLang="zh-CN"/>
              <a:t>-chip Experiments</a:t>
            </a:r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75656" y="1412776"/>
            <a:ext cx="5952548" cy="5027781"/>
          </a:xfrm>
          <a:noFill/>
          <a:ln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Model Selection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Theorem: finding the best BN structure among those structures with at most k parents in NP-hard problem (k&gt;1).</a:t>
            </a:r>
          </a:p>
          <a:p>
            <a:r>
              <a:rPr lang="en-US" altLang="zh-CN"/>
              <a:t>Heuristic searching.</a:t>
            </a:r>
          </a:p>
          <a:p>
            <a:pPr lvl="1"/>
            <a:r>
              <a:rPr lang="en-US" altLang="zh-CN"/>
              <a:t>Greedy. </a:t>
            </a:r>
          </a:p>
          <a:p>
            <a:pPr lvl="1"/>
            <a:r>
              <a:rPr lang="en-US" altLang="zh-CN"/>
              <a:t>MCMC.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Score Function II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710487" cy="2132012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en-US" altLang="zh-CN" sz="2800"/>
              <a:t>Which structure is good?</a:t>
            </a:r>
          </a:p>
          <a:p>
            <a:pPr marL="609600" indent="-609600"/>
            <a:r>
              <a:rPr lang="en-US" altLang="zh-CN" sz="2800"/>
              <a:t>BIC/MDL scores</a:t>
            </a:r>
          </a:p>
          <a:p>
            <a:pPr marL="990600" lvl="1" indent="-533400"/>
            <a:r>
              <a:rPr lang="en-US" altLang="zh-CN" sz="2400"/>
              <a:t>BIC: Bayesian Information Criterion.</a:t>
            </a:r>
          </a:p>
          <a:p>
            <a:pPr marL="990600" lvl="1" indent="-533400"/>
            <a:r>
              <a:rPr lang="en-US" altLang="zh-CN" sz="2400"/>
              <a:t>MDL: Minimum Description Length.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476375" y="4508500"/>
            <a:ext cx="6916738" cy="2047875"/>
            <a:chOff x="975" y="2659"/>
            <a:chExt cx="4357" cy="1290"/>
          </a:xfrm>
        </p:grpSpPr>
        <p:graphicFrame>
          <p:nvGraphicFramePr>
            <p:cNvPr id="91140" name="Object 4"/>
            <p:cNvGraphicFramePr>
              <a:graphicFrameLocks noChangeAspect="1"/>
            </p:cNvGraphicFramePr>
            <p:nvPr/>
          </p:nvGraphicFramePr>
          <p:xfrm>
            <a:off x="975" y="2659"/>
            <a:ext cx="4354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2" name="公式" r:id="rId3" imgW="3238200" imgH="393480" progId="Equation.3">
                    <p:embed/>
                  </p:oleObj>
                </mc:Choice>
                <mc:Fallback>
                  <p:oleObj name="公式" r:id="rId3" imgW="3238200" imgH="393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659"/>
                          <a:ext cx="4354" cy="4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42" name="AutoShape 6"/>
            <p:cNvSpPr>
              <a:spLocks noChangeArrowheads="1"/>
            </p:cNvSpPr>
            <p:nvPr/>
          </p:nvSpPr>
          <p:spPr bwMode="auto">
            <a:xfrm>
              <a:off x="3243" y="3385"/>
              <a:ext cx="2089" cy="564"/>
            </a:xfrm>
            <a:prstGeom prst="wedgeRoundRectCallout">
              <a:avLst>
                <a:gd name="adj1" fmla="val -11176"/>
                <a:gd name="adj2" fmla="val -108509"/>
                <a:gd name="adj3" fmla="val 16667"/>
              </a:avLst>
            </a:prstGeom>
            <a:solidFill>
              <a:schemeClr val="accent3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2400" dirty="0">
                  <a:latin typeface="Arial" pitchFamily="34" charset="0"/>
                </a:rPr>
                <a:t>Complexity regularization</a:t>
              </a:r>
              <a:endParaRPr lang="en-US" altLang="zh-CN" sz="3200" dirty="0">
                <a:latin typeface="Arial" pitchFamily="34" charset="0"/>
              </a:endParaRPr>
            </a:p>
          </p:txBody>
        </p:sp>
        <p:sp>
          <p:nvSpPr>
            <p:cNvPr id="91144" name="AutoShape 8"/>
            <p:cNvSpPr>
              <a:spLocks noChangeArrowheads="1"/>
            </p:cNvSpPr>
            <p:nvPr/>
          </p:nvSpPr>
          <p:spPr bwMode="auto">
            <a:xfrm>
              <a:off x="1111" y="3385"/>
              <a:ext cx="1588" cy="316"/>
            </a:xfrm>
            <a:prstGeom prst="wedgeRoundRectCallout">
              <a:avLst>
                <a:gd name="adj1" fmla="val 56361"/>
                <a:gd name="adj2" fmla="val -129657"/>
                <a:gd name="adj3" fmla="val 16667"/>
              </a:avLst>
            </a:prstGeom>
            <a:solidFill>
              <a:schemeClr val="accent3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2400" dirty="0">
                  <a:latin typeface="Arial" pitchFamily="34" charset="0"/>
                </a:rPr>
                <a:t>Fitness to data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Minimum Description Length Principle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Universal coding.</a:t>
            </a:r>
          </a:p>
          <a:p>
            <a:pPr lvl="1"/>
            <a:r>
              <a:rPr lang="en-US" altLang="zh-CN" dirty="0"/>
              <a:t>Description length of the compressed form (model) of data.</a:t>
            </a:r>
          </a:p>
          <a:p>
            <a:pPr lvl="1"/>
            <a:r>
              <a:rPr lang="en-US" altLang="zh-CN" dirty="0"/>
              <a:t>Description length of the model itself used in the compression.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Minimum Description Length Principle (Cont.)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Bayesian network case.</a:t>
            </a:r>
          </a:p>
          <a:p>
            <a:pPr lvl="1"/>
            <a:r>
              <a:rPr lang="en-US" altLang="zh-CN" dirty="0"/>
              <a:t>Modeling of data (Probability distribution).</a:t>
            </a:r>
          </a:p>
          <a:p>
            <a:pPr lvl="1"/>
            <a:r>
              <a:rPr lang="en-US" altLang="zh-CN" dirty="0"/>
              <a:t>Network coding (number of parameters).</a:t>
            </a:r>
          </a:p>
          <a:p>
            <a:pPr lvl="1">
              <a:buFont typeface="Wingdings" pitchFamily="2" charset="2"/>
              <a:buNone/>
            </a:pP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See: </a:t>
            </a:r>
            <a:r>
              <a:rPr lang="en-US" altLang="zh-CN" dirty="0" err="1"/>
              <a:t>N.Friedman</a:t>
            </a:r>
            <a:r>
              <a:rPr lang="en-US" altLang="zh-CN" dirty="0"/>
              <a:t>. Learning Bayesian networks with local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Decomposability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Key property of the Bayesian network with complete data.</a:t>
            </a: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403350" y="4005263"/>
            <a:ext cx="71278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/>
              <a:t>score(G) =  </a:t>
            </a:r>
            <a:r>
              <a:rPr lang="en-US" altLang="zh-CN" sz="3200" dirty="0">
                <a:sym typeface="Symbol" pitchFamily="18" charset="2"/>
              </a:rPr>
              <a:t> score ( family of X in G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Tree-structured Networks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24" y="1643050"/>
            <a:ext cx="3816350" cy="4941887"/>
          </a:xfrm>
        </p:spPr>
        <p:txBody>
          <a:bodyPr/>
          <a:lstStyle/>
          <a:p>
            <a:pPr marL="285750" indent="-285750">
              <a:buFont typeface="Wingdings" pitchFamily="2" charset="2"/>
              <a:buNone/>
            </a:pPr>
            <a:r>
              <a:rPr lang="en-US" altLang="zh-CN" sz="2400" b="1" dirty="0"/>
              <a:t>Trees: </a:t>
            </a:r>
            <a:r>
              <a:rPr lang="en-US" altLang="zh-CN" sz="2800" dirty="0"/>
              <a:t>At most one parent per variable.</a:t>
            </a:r>
          </a:p>
          <a:p>
            <a:pPr marL="285750" indent="-285750">
              <a:buFont typeface="Wingdings" pitchFamily="2" charset="2"/>
              <a:buNone/>
            </a:pPr>
            <a:endParaRPr lang="en-US" altLang="zh-CN" sz="2800" dirty="0"/>
          </a:p>
          <a:p>
            <a:pPr marL="285750" indent="-285750">
              <a:buFont typeface="Wingdings" pitchFamily="2" charset="2"/>
              <a:buNone/>
            </a:pPr>
            <a:r>
              <a:rPr lang="en-US" altLang="zh-CN" sz="2800" dirty="0"/>
              <a:t>Why trees?</a:t>
            </a:r>
          </a:p>
          <a:p>
            <a:pPr marL="285750" indent="-285750"/>
            <a:r>
              <a:rPr lang="en-US" altLang="zh-CN" sz="2800" dirty="0"/>
              <a:t>Elegant math=&gt;we can solve the </a:t>
            </a:r>
            <a:br>
              <a:rPr lang="en-US" altLang="zh-CN" sz="2800" dirty="0"/>
            </a:br>
            <a:r>
              <a:rPr lang="en-US" altLang="zh-CN" sz="2800" dirty="0"/>
              <a:t>optimization problem</a:t>
            </a:r>
          </a:p>
          <a:p>
            <a:pPr marL="285750" indent="-285750"/>
            <a:r>
              <a:rPr lang="en-US" altLang="zh-CN" sz="2800" dirty="0"/>
              <a:t>Sparse parameterization to avoid over-fitting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716463" y="2060575"/>
            <a:ext cx="4176712" cy="4321175"/>
            <a:chOff x="1861" y="473"/>
            <a:chExt cx="3717" cy="2918"/>
          </a:xfrm>
        </p:grpSpPr>
        <p:sp>
          <p:nvSpPr>
            <p:cNvPr id="110597" name="Oval 5"/>
            <p:cNvSpPr>
              <a:spLocks noChangeArrowheads="1"/>
            </p:cNvSpPr>
            <p:nvPr/>
          </p:nvSpPr>
          <p:spPr bwMode="auto">
            <a:xfrm>
              <a:off x="2309" y="2917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PCWP</a:t>
              </a:r>
            </a:p>
          </p:txBody>
        </p:sp>
        <p:sp>
          <p:nvSpPr>
            <p:cNvPr id="110598" name="Oval 6"/>
            <p:cNvSpPr>
              <a:spLocks noChangeArrowheads="1"/>
            </p:cNvSpPr>
            <p:nvPr/>
          </p:nvSpPr>
          <p:spPr bwMode="auto">
            <a:xfrm>
              <a:off x="2687" y="2914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CO</a:t>
              </a:r>
            </a:p>
          </p:txBody>
        </p:sp>
        <p:sp>
          <p:nvSpPr>
            <p:cNvPr id="110599" name="Oval 7"/>
            <p:cNvSpPr>
              <a:spLocks noChangeArrowheads="1"/>
            </p:cNvSpPr>
            <p:nvPr/>
          </p:nvSpPr>
          <p:spPr bwMode="auto">
            <a:xfrm>
              <a:off x="3774" y="3049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HRBP</a:t>
              </a:r>
            </a:p>
          </p:txBody>
        </p:sp>
        <p:sp>
          <p:nvSpPr>
            <p:cNvPr id="110600" name="Oval 8"/>
            <p:cNvSpPr>
              <a:spLocks noChangeArrowheads="1"/>
            </p:cNvSpPr>
            <p:nvPr/>
          </p:nvSpPr>
          <p:spPr bwMode="auto">
            <a:xfrm>
              <a:off x="4277" y="2920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HREKG</a:t>
              </a:r>
            </a:p>
          </p:txBody>
        </p:sp>
        <p:sp>
          <p:nvSpPr>
            <p:cNvPr id="110601" name="Oval 9"/>
            <p:cNvSpPr>
              <a:spLocks noChangeArrowheads="1"/>
            </p:cNvSpPr>
            <p:nvPr/>
          </p:nvSpPr>
          <p:spPr bwMode="auto">
            <a:xfrm>
              <a:off x="4661" y="2923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HRSAT</a:t>
              </a:r>
            </a:p>
          </p:txBody>
        </p:sp>
        <p:sp>
          <p:nvSpPr>
            <p:cNvPr id="110602" name="Oval 10"/>
            <p:cNvSpPr>
              <a:spLocks noChangeArrowheads="1"/>
            </p:cNvSpPr>
            <p:nvPr/>
          </p:nvSpPr>
          <p:spPr bwMode="auto">
            <a:xfrm>
              <a:off x="4609" y="2611"/>
              <a:ext cx="427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ERRCAUTER</a:t>
              </a:r>
            </a:p>
          </p:txBody>
        </p:sp>
        <p:sp>
          <p:nvSpPr>
            <p:cNvPr id="110603" name="Oval 11"/>
            <p:cNvSpPr>
              <a:spLocks noChangeArrowheads="1"/>
            </p:cNvSpPr>
            <p:nvPr/>
          </p:nvSpPr>
          <p:spPr bwMode="auto">
            <a:xfrm>
              <a:off x="4268" y="2614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HR</a:t>
              </a:r>
            </a:p>
          </p:txBody>
        </p:sp>
        <p:sp>
          <p:nvSpPr>
            <p:cNvPr id="110604" name="Oval 12"/>
            <p:cNvSpPr>
              <a:spLocks noChangeArrowheads="1"/>
            </p:cNvSpPr>
            <p:nvPr/>
          </p:nvSpPr>
          <p:spPr bwMode="auto">
            <a:xfrm>
              <a:off x="3169" y="2623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HISTORY</a:t>
              </a:r>
            </a:p>
          </p:txBody>
        </p:sp>
        <p:sp>
          <p:nvSpPr>
            <p:cNvPr id="110605" name="Oval 13"/>
            <p:cNvSpPr>
              <a:spLocks noChangeArrowheads="1"/>
            </p:cNvSpPr>
            <p:nvPr/>
          </p:nvSpPr>
          <p:spPr bwMode="auto">
            <a:xfrm>
              <a:off x="3332" y="2305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CATECHOL</a:t>
              </a:r>
            </a:p>
          </p:txBody>
        </p:sp>
        <p:sp>
          <p:nvSpPr>
            <p:cNvPr id="110606" name="Oval 14"/>
            <p:cNvSpPr>
              <a:spLocks noChangeArrowheads="1"/>
            </p:cNvSpPr>
            <p:nvPr/>
          </p:nvSpPr>
          <p:spPr bwMode="auto">
            <a:xfrm>
              <a:off x="2885" y="1999"/>
              <a:ext cx="318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SAO2</a:t>
              </a:r>
            </a:p>
          </p:txBody>
        </p:sp>
        <p:sp>
          <p:nvSpPr>
            <p:cNvPr id="110607" name="Oval 15"/>
            <p:cNvSpPr>
              <a:spLocks noChangeArrowheads="1"/>
            </p:cNvSpPr>
            <p:nvPr/>
          </p:nvSpPr>
          <p:spPr bwMode="auto">
            <a:xfrm>
              <a:off x="3989" y="1987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EXPCO2</a:t>
              </a:r>
            </a:p>
          </p:txBody>
        </p:sp>
        <p:sp>
          <p:nvSpPr>
            <p:cNvPr id="110608" name="Oval 16"/>
            <p:cNvSpPr>
              <a:spLocks noChangeArrowheads="1"/>
            </p:cNvSpPr>
            <p:nvPr/>
          </p:nvSpPr>
          <p:spPr bwMode="auto">
            <a:xfrm>
              <a:off x="3701" y="1699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ARTCO2</a:t>
              </a:r>
            </a:p>
          </p:txBody>
        </p:sp>
        <p:sp>
          <p:nvSpPr>
            <p:cNvPr id="110609" name="Oval 17"/>
            <p:cNvSpPr>
              <a:spLocks noChangeArrowheads="1"/>
            </p:cNvSpPr>
            <p:nvPr/>
          </p:nvSpPr>
          <p:spPr bwMode="auto">
            <a:xfrm>
              <a:off x="3698" y="1387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VENTALV</a:t>
              </a:r>
            </a:p>
          </p:txBody>
        </p:sp>
        <p:sp>
          <p:nvSpPr>
            <p:cNvPr id="110610" name="Oval 18"/>
            <p:cNvSpPr>
              <a:spLocks noChangeArrowheads="1"/>
            </p:cNvSpPr>
            <p:nvPr/>
          </p:nvSpPr>
          <p:spPr bwMode="auto">
            <a:xfrm>
              <a:off x="3647" y="1075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VENTLUNG</a:t>
              </a:r>
              <a:endParaRPr lang="en-US" altLang="zh-CN" sz="500" b="1">
                <a:latin typeface="Arial" pitchFamily="34" charset="0"/>
              </a:endParaRPr>
            </a:p>
          </p:txBody>
        </p:sp>
        <p:sp>
          <p:nvSpPr>
            <p:cNvPr id="110611" name="Oval 19"/>
            <p:cNvSpPr>
              <a:spLocks noChangeArrowheads="1"/>
            </p:cNvSpPr>
            <p:nvPr/>
          </p:nvSpPr>
          <p:spPr bwMode="auto">
            <a:xfrm>
              <a:off x="4845" y="1104"/>
              <a:ext cx="38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VENITUBE</a:t>
              </a:r>
            </a:p>
          </p:txBody>
        </p:sp>
        <p:sp>
          <p:nvSpPr>
            <p:cNvPr id="110612" name="Oval 20"/>
            <p:cNvSpPr>
              <a:spLocks noChangeArrowheads="1"/>
            </p:cNvSpPr>
            <p:nvPr/>
          </p:nvSpPr>
          <p:spPr bwMode="auto">
            <a:xfrm>
              <a:off x="5038" y="798"/>
              <a:ext cx="540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DISCONNECT</a:t>
              </a:r>
            </a:p>
          </p:txBody>
        </p:sp>
        <p:sp>
          <p:nvSpPr>
            <p:cNvPr id="110613" name="Oval 21"/>
            <p:cNvSpPr>
              <a:spLocks noChangeArrowheads="1"/>
            </p:cNvSpPr>
            <p:nvPr/>
          </p:nvSpPr>
          <p:spPr bwMode="auto">
            <a:xfrm>
              <a:off x="4531" y="473"/>
              <a:ext cx="492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MINVOLSET</a:t>
              </a:r>
            </a:p>
          </p:txBody>
        </p:sp>
        <p:sp>
          <p:nvSpPr>
            <p:cNvPr id="110614" name="Oval 22"/>
            <p:cNvSpPr>
              <a:spLocks noChangeArrowheads="1"/>
            </p:cNvSpPr>
            <p:nvPr/>
          </p:nvSpPr>
          <p:spPr bwMode="auto">
            <a:xfrm>
              <a:off x="4555" y="798"/>
              <a:ext cx="404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VENTMACH</a:t>
              </a:r>
            </a:p>
          </p:txBody>
        </p:sp>
        <p:sp>
          <p:nvSpPr>
            <p:cNvPr id="110615" name="Oval 23"/>
            <p:cNvSpPr>
              <a:spLocks noChangeArrowheads="1"/>
            </p:cNvSpPr>
            <p:nvPr/>
          </p:nvSpPr>
          <p:spPr bwMode="auto">
            <a:xfrm>
              <a:off x="3900" y="767"/>
              <a:ext cx="50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KINKEDTUBE</a:t>
              </a:r>
            </a:p>
          </p:txBody>
        </p:sp>
        <p:sp>
          <p:nvSpPr>
            <p:cNvPr id="110616" name="Oval 24"/>
            <p:cNvSpPr>
              <a:spLocks noChangeArrowheads="1"/>
            </p:cNvSpPr>
            <p:nvPr/>
          </p:nvSpPr>
          <p:spPr bwMode="auto">
            <a:xfrm>
              <a:off x="3029" y="775"/>
              <a:ext cx="50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INTUBATION</a:t>
              </a:r>
            </a:p>
          </p:txBody>
        </p:sp>
        <p:sp>
          <p:nvSpPr>
            <p:cNvPr id="110617" name="Oval 25"/>
            <p:cNvSpPr>
              <a:spLocks noChangeArrowheads="1"/>
            </p:cNvSpPr>
            <p:nvPr/>
          </p:nvSpPr>
          <p:spPr bwMode="auto">
            <a:xfrm>
              <a:off x="2400" y="775"/>
              <a:ext cx="565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PULMEMBOLUS</a:t>
              </a:r>
              <a:endParaRPr lang="en-US" altLang="zh-CN" sz="500" b="1">
                <a:latin typeface="Arial" pitchFamily="34" charset="0"/>
              </a:endParaRPr>
            </a:p>
          </p:txBody>
        </p:sp>
        <p:sp>
          <p:nvSpPr>
            <p:cNvPr id="110618" name="Oval 26"/>
            <p:cNvSpPr>
              <a:spLocks noChangeArrowheads="1"/>
            </p:cNvSpPr>
            <p:nvPr/>
          </p:nvSpPr>
          <p:spPr bwMode="auto">
            <a:xfrm>
              <a:off x="2405" y="1075"/>
              <a:ext cx="288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PAP</a:t>
              </a:r>
            </a:p>
          </p:txBody>
        </p:sp>
        <p:sp>
          <p:nvSpPr>
            <p:cNvPr id="110619" name="Oval 27"/>
            <p:cNvSpPr>
              <a:spLocks noChangeArrowheads="1"/>
            </p:cNvSpPr>
            <p:nvPr/>
          </p:nvSpPr>
          <p:spPr bwMode="auto">
            <a:xfrm>
              <a:off x="2741" y="1075"/>
              <a:ext cx="336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SHUNT</a:t>
              </a:r>
              <a:endParaRPr lang="en-US" altLang="zh-CN" sz="500" b="1">
                <a:latin typeface="Arial" pitchFamily="34" charset="0"/>
              </a:endParaRPr>
            </a:p>
          </p:txBody>
        </p:sp>
        <p:sp>
          <p:nvSpPr>
            <p:cNvPr id="110620" name="Oval 28"/>
            <p:cNvSpPr>
              <a:spLocks noChangeArrowheads="1"/>
            </p:cNvSpPr>
            <p:nvPr/>
          </p:nvSpPr>
          <p:spPr bwMode="auto">
            <a:xfrm>
              <a:off x="2981" y="1381"/>
              <a:ext cx="336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MINOVL</a:t>
              </a:r>
            </a:p>
          </p:txBody>
        </p:sp>
        <p:sp>
          <p:nvSpPr>
            <p:cNvPr id="110621" name="Oval 29"/>
            <p:cNvSpPr>
              <a:spLocks noChangeArrowheads="1"/>
            </p:cNvSpPr>
            <p:nvPr/>
          </p:nvSpPr>
          <p:spPr bwMode="auto">
            <a:xfrm>
              <a:off x="3326" y="1690"/>
              <a:ext cx="336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PVSAT</a:t>
              </a:r>
            </a:p>
          </p:txBody>
        </p:sp>
        <p:sp>
          <p:nvSpPr>
            <p:cNvPr id="110622" name="Oval 30"/>
            <p:cNvSpPr>
              <a:spLocks noChangeArrowheads="1"/>
            </p:cNvSpPr>
            <p:nvPr/>
          </p:nvSpPr>
          <p:spPr bwMode="auto">
            <a:xfrm>
              <a:off x="4377" y="1287"/>
              <a:ext cx="288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PRESS</a:t>
              </a:r>
            </a:p>
          </p:txBody>
        </p:sp>
        <p:sp>
          <p:nvSpPr>
            <p:cNvPr id="110623" name="Oval 31"/>
            <p:cNvSpPr>
              <a:spLocks noChangeArrowheads="1"/>
            </p:cNvSpPr>
            <p:nvPr/>
          </p:nvSpPr>
          <p:spPr bwMode="auto">
            <a:xfrm>
              <a:off x="3272" y="2005"/>
              <a:ext cx="565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INSUFFANESTH</a:t>
              </a:r>
            </a:p>
          </p:txBody>
        </p:sp>
        <p:sp>
          <p:nvSpPr>
            <p:cNvPr id="110624" name="Oval 32"/>
            <p:cNvSpPr>
              <a:spLocks noChangeArrowheads="1"/>
            </p:cNvSpPr>
            <p:nvPr/>
          </p:nvSpPr>
          <p:spPr bwMode="auto">
            <a:xfrm>
              <a:off x="2213" y="2005"/>
              <a:ext cx="288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TPR</a:t>
              </a:r>
              <a:endParaRPr lang="en-US" altLang="zh-CN" sz="500" b="1">
                <a:latin typeface="Arial" pitchFamily="34" charset="0"/>
              </a:endParaRPr>
            </a:p>
          </p:txBody>
        </p:sp>
        <p:sp>
          <p:nvSpPr>
            <p:cNvPr id="110625" name="Oval 33"/>
            <p:cNvSpPr>
              <a:spLocks noChangeArrowheads="1"/>
            </p:cNvSpPr>
            <p:nvPr/>
          </p:nvSpPr>
          <p:spPr bwMode="auto">
            <a:xfrm>
              <a:off x="2585" y="2305"/>
              <a:ext cx="50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LVFAILURE</a:t>
              </a:r>
            </a:p>
          </p:txBody>
        </p:sp>
        <p:sp>
          <p:nvSpPr>
            <p:cNvPr id="110626" name="Oval 34"/>
            <p:cNvSpPr>
              <a:spLocks noChangeArrowheads="1"/>
            </p:cNvSpPr>
            <p:nvPr/>
          </p:nvSpPr>
          <p:spPr bwMode="auto">
            <a:xfrm>
              <a:off x="3585" y="2619"/>
              <a:ext cx="655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ERRBLOWOUTPUT</a:t>
              </a:r>
            </a:p>
          </p:txBody>
        </p:sp>
        <p:sp>
          <p:nvSpPr>
            <p:cNvPr id="110627" name="Oval 35"/>
            <p:cNvSpPr>
              <a:spLocks noChangeArrowheads="1"/>
            </p:cNvSpPr>
            <p:nvPr/>
          </p:nvSpPr>
          <p:spPr bwMode="auto">
            <a:xfrm>
              <a:off x="2554" y="2611"/>
              <a:ext cx="57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STROEVOLUME</a:t>
              </a:r>
            </a:p>
          </p:txBody>
        </p:sp>
        <p:sp>
          <p:nvSpPr>
            <p:cNvPr id="110628" name="Oval 36"/>
            <p:cNvSpPr>
              <a:spLocks noChangeArrowheads="1"/>
            </p:cNvSpPr>
            <p:nvPr/>
          </p:nvSpPr>
          <p:spPr bwMode="auto">
            <a:xfrm>
              <a:off x="1899" y="2611"/>
              <a:ext cx="57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LVEDVOLUME</a:t>
              </a:r>
            </a:p>
          </p:txBody>
        </p:sp>
        <p:sp>
          <p:nvSpPr>
            <p:cNvPr id="110629" name="Freeform 37"/>
            <p:cNvSpPr>
              <a:spLocks/>
            </p:cNvSpPr>
            <p:nvPr/>
          </p:nvSpPr>
          <p:spPr bwMode="auto">
            <a:xfrm>
              <a:off x="2597" y="950"/>
              <a:ext cx="47" cy="129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0" name="Freeform 38"/>
            <p:cNvSpPr>
              <a:spLocks/>
            </p:cNvSpPr>
            <p:nvPr/>
          </p:nvSpPr>
          <p:spPr bwMode="auto">
            <a:xfrm>
              <a:off x="2980" y="940"/>
              <a:ext cx="187" cy="144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144"/>
                </a:cxn>
              </a:cxnLst>
              <a:rect l="0" t="0" r="r" b="b"/>
              <a:pathLst>
                <a:path w="192" h="144">
                  <a:moveTo>
                    <a:pt x="192" y="0"/>
                  </a:moveTo>
                  <a:cubicBezTo>
                    <a:pt x="192" y="0"/>
                    <a:pt x="96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1" name="Freeform 39"/>
            <p:cNvSpPr>
              <a:spLocks/>
            </p:cNvSpPr>
            <p:nvPr/>
          </p:nvSpPr>
          <p:spPr bwMode="auto">
            <a:xfrm>
              <a:off x="4767" y="648"/>
              <a:ext cx="48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2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2" name="Freeform 40"/>
            <p:cNvSpPr>
              <a:spLocks/>
            </p:cNvSpPr>
            <p:nvPr/>
          </p:nvSpPr>
          <p:spPr bwMode="auto">
            <a:xfrm>
              <a:off x="5103" y="969"/>
              <a:ext cx="144" cy="14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144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44" y="0"/>
                    <a:pt x="72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2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3" name="Freeform 41"/>
            <p:cNvSpPr>
              <a:spLocks/>
            </p:cNvSpPr>
            <p:nvPr/>
          </p:nvSpPr>
          <p:spPr bwMode="auto">
            <a:xfrm>
              <a:off x="4854" y="963"/>
              <a:ext cx="105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2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4" name="Freeform 42"/>
            <p:cNvSpPr>
              <a:spLocks/>
            </p:cNvSpPr>
            <p:nvPr/>
          </p:nvSpPr>
          <p:spPr bwMode="auto">
            <a:xfrm>
              <a:off x="4632" y="1230"/>
              <a:ext cx="228" cy="10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0" y="103"/>
                </a:cxn>
              </a:cxnLst>
              <a:rect l="0" t="0" r="r" b="b"/>
              <a:pathLst>
                <a:path w="228" h="103">
                  <a:moveTo>
                    <a:pt x="228" y="0"/>
                  </a:moveTo>
                  <a:cubicBezTo>
                    <a:pt x="190" y="17"/>
                    <a:pt x="47" y="82"/>
                    <a:pt x="0" y="103"/>
                  </a:cubicBezTo>
                </a:path>
              </a:pathLst>
            </a:custGeom>
            <a:solidFill>
              <a:srgbClr val="FF9900"/>
            </a:solidFill>
            <a:ln w="222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5" name="Freeform 43"/>
            <p:cNvSpPr>
              <a:spLocks/>
            </p:cNvSpPr>
            <p:nvPr/>
          </p:nvSpPr>
          <p:spPr bwMode="auto">
            <a:xfrm>
              <a:off x="4249" y="951"/>
              <a:ext cx="240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332"/>
                </a:cxn>
              </a:cxnLst>
              <a:rect l="0" t="0" r="r" b="b"/>
              <a:pathLst>
                <a:path w="240" h="332">
                  <a:moveTo>
                    <a:pt x="0" y="0"/>
                  </a:moveTo>
                  <a:cubicBezTo>
                    <a:pt x="41" y="55"/>
                    <a:pt x="190" y="263"/>
                    <a:pt x="240" y="332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6" name="Freeform 44"/>
            <p:cNvSpPr>
              <a:spLocks/>
            </p:cNvSpPr>
            <p:nvPr/>
          </p:nvSpPr>
          <p:spPr bwMode="auto">
            <a:xfrm>
              <a:off x="4022" y="1198"/>
              <a:ext cx="159" cy="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165"/>
                </a:cxn>
                <a:cxn ang="0">
                  <a:pos x="159" y="789"/>
                </a:cxn>
              </a:cxnLst>
              <a:rect l="0" t="0" r="r" b="b"/>
              <a:pathLst>
                <a:path w="159" h="789">
                  <a:moveTo>
                    <a:pt x="0" y="0"/>
                  </a:moveTo>
                  <a:cubicBezTo>
                    <a:pt x="19" y="27"/>
                    <a:pt x="85" y="34"/>
                    <a:pt x="111" y="165"/>
                  </a:cubicBezTo>
                  <a:cubicBezTo>
                    <a:pt x="137" y="296"/>
                    <a:pt x="155" y="541"/>
                    <a:pt x="159" y="78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7" name="Freeform 45"/>
            <p:cNvSpPr>
              <a:spLocks/>
            </p:cNvSpPr>
            <p:nvPr/>
          </p:nvSpPr>
          <p:spPr bwMode="auto">
            <a:xfrm>
              <a:off x="3892" y="1564"/>
              <a:ext cx="47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8" name="Freeform 46"/>
            <p:cNvSpPr>
              <a:spLocks/>
            </p:cNvSpPr>
            <p:nvPr/>
          </p:nvSpPr>
          <p:spPr bwMode="auto">
            <a:xfrm>
              <a:off x="3557" y="1540"/>
              <a:ext cx="192" cy="159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44"/>
                </a:cxn>
              </a:cxnLst>
              <a:rect l="0" t="0" r="r" b="b"/>
              <a:pathLst>
                <a:path w="240" h="144">
                  <a:moveTo>
                    <a:pt x="240" y="0"/>
                  </a:moveTo>
                  <a:cubicBezTo>
                    <a:pt x="240" y="0"/>
                    <a:pt x="12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39" name="Freeform 47"/>
            <p:cNvSpPr>
              <a:spLocks/>
            </p:cNvSpPr>
            <p:nvPr/>
          </p:nvSpPr>
          <p:spPr bwMode="auto">
            <a:xfrm>
              <a:off x="3146" y="1840"/>
              <a:ext cx="234" cy="1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0" name="Freeform 48"/>
            <p:cNvSpPr>
              <a:spLocks/>
            </p:cNvSpPr>
            <p:nvPr/>
          </p:nvSpPr>
          <p:spPr bwMode="auto">
            <a:xfrm>
              <a:off x="3653" y="1876"/>
              <a:ext cx="237" cy="447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192" y="288"/>
                </a:cxn>
                <a:cxn ang="0">
                  <a:pos x="0" y="480"/>
                </a:cxn>
              </a:cxnLst>
              <a:rect l="0" t="0" r="r" b="b"/>
              <a:pathLst>
                <a:path w="240" h="480">
                  <a:moveTo>
                    <a:pt x="240" y="0"/>
                  </a:moveTo>
                  <a:cubicBezTo>
                    <a:pt x="236" y="104"/>
                    <a:pt x="232" y="208"/>
                    <a:pt x="192" y="288"/>
                  </a:cubicBezTo>
                  <a:cubicBezTo>
                    <a:pt x="152" y="368"/>
                    <a:pt x="76" y="424"/>
                    <a:pt x="0" y="48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1" name="Freeform 49"/>
            <p:cNvSpPr>
              <a:spLocks/>
            </p:cNvSpPr>
            <p:nvPr/>
          </p:nvSpPr>
          <p:spPr bwMode="auto">
            <a:xfrm>
              <a:off x="1861" y="2122"/>
              <a:ext cx="376" cy="1143"/>
            </a:xfrm>
            <a:custGeom>
              <a:avLst/>
              <a:gdLst/>
              <a:ahLst/>
              <a:cxnLst>
                <a:cxn ang="0">
                  <a:pos x="358" y="0"/>
                </a:cxn>
                <a:cxn ang="0">
                  <a:pos x="105" y="151"/>
                </a:cxn>
                <a:cxn ang="0">
                  <a:pos x="15" y="293"/>
                </a:cxn>
                <a:cxn ang="0">
                  <a:pos x="15" y="529"/>
                </a:cxn>
                <a:cxn ang="0">
                  <a:pos x="60" y="860"/>
                </a:cxn>
                <a:cxn ang="0">
                  <a:pos x="105" y="954"/>
                </a:cxn>
                <a:cxn ang="0">
                  <a:pos x="376" y="1143"/>
                </a:cxn>
              </a:cxnLst>
              <a:rect l="0" t="0" r="r" b="b"/>
              <a:pathLst>
                <a:path w="376" h="1143">
                  <a:moveTo>
                    <a:pt x="358" y="0"/>
                  </a:moveTo>
                  <a:cubicBezTo>
                    <a:pt x="316" y="25"/>
                    <a:pt x="162" y="102"/>
                    <a:pt x="105" y="151"/>
                  </a:cubicBezTo>
                  <a:cubicBezTo>
                    <a:pt x="48" y="200"/>
                    <a:pt x="30" y="230"/>
                    <a:pt x="15" y="293"/>
                  </a:cubicBezTo>
                  <a:cubicBezTo>
                    <a:pt x="0" y="356"/>
                    <a:pt x="8" y="434"/>
                    <a:pt x="15" y="529"/>
                  </a:cubicBezTo>
                  <a:cubicBezTo>
                    <a:pt x="23" y="623"/>
                    <a:pt x="45" y="789"/>
                    <a:pt x="60" y="860"/>
                  </a:cubicBezTo>
                  <a:cubicBezTo>
                    <a:pt x="75" y="930"/>
                    <a:pt x="53" y="907"/>
                    <a:pt x="105" y="954"/>
                  </a:cubicBezTo>
                  <a:cubicBezTo>
                    <a:pt x="158" y="1001"/>
                    <a:pt x="267" y="1072"/>
                    <a:pt x="376" y="1143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2" name="Freeform 50"/>
            <p:cNvSpPr>
              <a:spLocks/>
            </p:cNvSpPr>
            <p:nvPr/>
          </p:nvSpPr>
          <p:spPr bwMode="auto">
            <a:xfrm>
              <a:off x="2363" y="2467"/>
              <a:ext cx="330" cy="165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144"/>
                </a:cxn>
              </a:cxnLst>
              <a:rect l="0" t="0" r="r" b="b"/>
              <a:pathLst>
                <a:path w="336" h="144">
                  <a:moveTo>
                    <a:pt x="336" y="0"/>
                  </a:moveTo>
                  <a:cubicBezTo>
                    <a:pt x="336" y="0"/>
                    <a:pt x="168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3" name="Freeform 51"/>
            <p:cNvSpPr>
              <a:spLocks/>
            </p:cNvSpPr>
            <p:nvPr/>
          </p:nvSpPr>
          <p:spPr bwMode="auto">
            <a:xfrm>
              <a:off x="3068" y="2428"/>
              <a:ext cx="265" cy="1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199"/>
                </a:cxn>
              </a:cxnLst>
              <a:rect l="0" t="0" r="r" b="b"/>
              <a:pathLst>
                <a:path w="265" h="199">
                  <a:moveTo>
                    <a:pt x="0" y="0"/>
                  </a:moveTo>
                  <a:cubicBezTo>
                    <a:pt x="44" y="33"/>
                    <a:pt x="210" y="158"/>
                    <a:pt x="265" y="199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4" name="Freeform 52"/>
            <p:cNvSpPr>
              <a:spLocks/>
            </p:cNvSpPr>
            <p:nvPr/>
          </p:nvSpPr>
          <p:spPr bwMode="auto">
            <a:xfrm>
              <a:off x="2273" y="2783"/>
              <a:ext cx="108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144"/>
                </a:cxn>
              </a:cxnLst>
              <a:rect l="0" t="0" r="r" b="b"/>
              <a:pathLst>
                <a:path w="108" h="144">
                  <a:moveTo>
                    <a:pt x="0" y="0"/>
                  </a:moveTo>
                  <a:cubicBezTo>
                    <a:pt x="17" y="24"/>
                    <a:pt x="86" y="114"/>
                    <a:pt x="108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5" name="Freeform 53"/>
            <p:cNvSpPr>
              <a:spLocks/>
            </p:cNvSpPr>
            <p:nvPr/>
          </p:nvSpPr>
          <p:spPr bwMode="auto">
            <a:xfrm>
              <a:off x="2117" y="2788"/>
              <a:ext cx="47" cy="126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6" name="Freeform 54"/>
            <p:cNvSpPr>
              <a:spLocks/>
            </p:cNvSpPr>
            <p:nvPr/>
          </p:nvSpPr>
          <p:spPr bwMode="auto">
            <a:xfrm flipH="1">
              <a:off x="2789" y="2788"/>
              <a:ext cx="47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7" name="Freeform 55"/>
            <p:cNvSpPr>
              <a:spLocks/>
            </p:cNvSpPr>
            <p:nvPr/>
          </p:nvSpPr>
          <p:spPr bwMode="auto">
            <a:xfrm>
              <a:off x="3674" y="2446"/>
              <a:ext cx="648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1" y="213"/>
                </a:cxn>
              </a:cxnLst>
              <a:rect l="0" t="0" r="r" b="b"/>
              <a:pathLst>
                <a:path w="621" h="213">
                  <a:moveTo>
                    <a:pt x="0" y="0"/>
                  </a:moveTo>
                  <a:cubicBezTo>
                    <a:pt x="104" y="36"/>
                    <a:pt x="518" y="178"/>
                    <a:pt x="621" y="213"/>
                  </a:cubicBezTo>
                </a:path>
              </a:pathLst>
            </a:custGeom>
            <a:solidFill>
              <a:srgbClr val="FF9900"/>
            </a:solidFill>
            <a:ln w="222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8" name="Freeform 56"/>
            <p:cNvSpPr>
              <a:spLocks/>
            </p:cNvSpPr>
            <p:nvPr/>
          </p:nvSpPr>
          <p:spPr bwMode="auto">
            <a:xfrm>
              <a:off x="4493" y="2755"/>
              <a:ext cx="225" cy="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49" name="Freeform 57"/>
            <p:cNvSpPr>
              <a:spLocks/>
            </p:cNvSpPr>
            <p:nvPr/>
          </p:nvSpPr>
          <p:spPr bwMode="auto">
            <a:xfrm>
              <a:off x="4820" y="2785"/>
              <a:ext cx="1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0" name="Freeform 58"/>
            <p:cNvSpPr>
              <a:spLocks/>
            </p:cNvSpPr>
            <p:nvPr/>
          </p:nvSpPr>
          <p:spPr bwMode="auto">
            <a:xfrm>
              <a:off x="4021" y="2779"/>
              <a:ext cx="312" cy="296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0" y="296"/>
                </a:cxn>
              </a:cxnLst>
              <a:rect l="0" t="0" r="r" b="b"/>
              <a:pathLst>
                <a:path w="312" h="296">
                  <a:moveTo>
                    <a:pt x="312" y="0"/>
                  </a:moveTo>
                  <a:cubicBezTo>
                    <a:pt x="260" y="49"/>
                    <a:pt x="65" y="234"/>
                    <a:pt x="0" y="296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1" name="Freeform 59"/>
            <p:cNvSpPr>
              <a:spLocks/>
            </p:cNvSpPr>
            <p:nvPr/>
          </p:nvSpPr>
          <p:spPr bwMode="auto">
            <a:xfrm>
              <a:off x="2453" y="3058"/>
              <a:ext cx="267" cy="177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2" name="Freeform 60"/>
            <p:cNvSpPr>
              <a:spLocks/>
            </p:cNvSpPr>
            <p:nvPr/>
          </p:nvSpPr>
          <p:spPr bwMode="auto">
            <a:xfrm>
              <a:off x="2963" y="2737"/>
              <a:ext cx="1323" cy="258"/>
            </a:xfrm>
            <a:custGeom>
              <a:avLst/>
              <a:gdLst/>
              <a:ahLst/>
              <a:cxnLst>
                <a:cxn ang="0">
                  <a:pos x="1323" y="0"/>
                </a:cxn>
                <a:cxn ang="0">
                  <a:pos x="1058" y="134"/>
                </a:cxn>
                <a:cxn ang="0">
                  <a:pos x="418" y="146"/>
                </a:cxn>
                <a:cxn ang="0">
                  <a:pos x="0" y="258"/>
                </a:cxn>
              </a:cxnLst>
              <a:rect l="0" t="0" r="r" b="b"/>
              <a:pathLst>
                <a:path w="1323" h="258">
                  <a:moveTo>
                    <a:pt x="1323" y="0"/>
                  </a:moveTo>
                  <a:cubicBezTo>
                    <a:pt x="1279" y="22"/>
                    <a:pt x="1209" y="110"/>
                    <a:pt x="1058" y="134"/>
                  </a:cubicBezTo>
                  <a:cubicBezTo>
                    <a:pt x="907" y="158"/>
                    <a:pt x="594" y="125"/>
                    <a:pt x="418" y="146"/>
                  </a:cubicBezTo>
                  <a:cubicBezTo>
                    <a:pt x="242" y="167"/>
                    <a:pt x="87" y="235"/>
                    <a:pt x="0" y="258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3" name="Oval 61"/>
            <p:cNvSpPr>
              <a:spLocks noChangeArrowheads="1"/>
            </p:cNvSpPr>
            <p:nvPr/>
          </p:nvSpPr>
          <p:spPr bwMode="auto">
            <a:xfrm>
              <a:off x="1985" y="2305"/>
              <a:ext cx="501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HYPOVOLEMIA</a:t>
              </a:r>
            </a:p>
          </p:txBody>
        </p:sp>
        <p:sp>
          <p:nvSpPr>
            <p:cNvPr id="110654" name="Oval 62"/>
            <p:cNvSpPr>
              <a:spLocks noChangeArrowheads="1"/>
            </p:cNvSpPr>
            <p:nvPr/>
          </p:nvSpPr>
          <p:spPr bwMode="auto">
            <a:xfrm>
              <a:off x="1973" y="2917"/>
              <a:ext cx="288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500">
                  <a:latin typeface="Arial" pitchFamily="34" charset="0"/>
                </a:rPr>
                <a:t>CVP</a:t>
              </a:r>
              <a:endParaRPr lang="en-US" altLang="zh-CN" sz="500" b="1">
                <a:latin typeface="Arial" pitchFamily="34" charset="0"/>
              </a:endParaRPr>
            </a:p>
          </p:txBody>
        </p:sp>
        <p:sp>
          <p:nvSpPr>
            <p:cNvPr id="110655" name="Freeform 63"/>
            <p:cNvSpPr>
              <a:spLocks/>
            </p:cNvSpPr>
            <p:nvPr/>
          </p:nvSpPr>
          <p:spPr bwMode="auto">
            <a:xfrm>
              <a:off x="2207" y="2485"/>
              <a:ext cx="53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6" name="Oval 64"/>
            <p:cNvSpPr>
              <a:spLocks noChangeArrowheads="1"/>
            </p:cNvSpPr>
            <p:nvPr/>
          </p:nvSpPr>
          <p:spPr bwMode="auto">
            <a:xfrm>
              <a:off x="2225" y="3217"/>
              <a:ext cx="273" cy="174"/>
            </a:xfrm>
            <a:prstGeom prst="ellipse">
              <a:avLst/>
            </a:prstGeom>
            <a:solidFill>
              <a:srgbClr val="FF9900"/>
            </a:solidFill>
            <a:ln w="63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500">
                  <a:latin typeface="Arial" pitchFamily="34" charset="0"/>
                </a:rPr>
                <a:t>BP</a:t>
              </a:r>
            </a:p>
          </p:txBody>
        </p:sp>
        <p:sp>
          <p:nvSpPr>
            <p:cNvPr id="110657" name="Freeform 65"/>
            <p:cNvSpPr>
              <a:spLocks/>
            </p:cNvSpPr>
            <p:nvPr/>
          </p:nvSpPr>
          <p:spPr bwMode="auto">
            <a:xfrm>
              <a:off x="3913" y="2803"/>
              <a:ext cx="1" cy="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8"/>
                </a:cxn>
              </a:cxnLst>
              <a:rect l="0" t="0" r="r" b="b"/>
              <a:pathLst>
                <a:path w="1" h="248">
                  <a:moveTo>
                    <a:pt x="0" y="0"/>
                  </a:moveTo>
                  <a:cubicBezTo>
                    <a:pt x="0" y="41"/>
                    <a:pt x="0" y="196"/>
                    <a:pt x="0" y="248"/>
                  </a:cubicBezTo>
                </a:path>
              </a:pathLst>
            </a:custGeom>
            <a:solidFill>
              <a:srgbClr val="FF9900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8" name="Line 66"/>
            <p:cNvSpPr>
              <a:spLocks noChangeShapeType="1"/>
            </p:cNvSpPr>
            <p:nvPr/>
          </p:nvSpPr>
          <p:spPr bwMode="auto">
            <a:xfrm>
              <a:off x="2773" y="943"/>
              <a:ext cx="96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59" name="Line 67"/>
            <p:cNvSpPr>
              <a:spLocks noChangeShapeType="1"/>
            </p:cNvSpPr>
            <p:nvPr/>
          </p:nvSpPr>
          <p:spPr bwMode="auto">
            <a:xfrm>
              <a:off x="3829" y="1231"/>
              <a:ext cx="48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none" w="sm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60" name="Line 68"/>
            <p:cNvSpPr>
              <a:spLocks noChangeShapeType="1"/>
            </p:cNvSpPr>
            <p:nvPr/>
          </p:nvSpPr>
          <p:spPr bwMode="auto">
            <a:xfrm>
              <a:off x="2191" y="2563"/>
              <a:ext cx="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61" name="Line 69"/>
            <p:cNvSpPr>
              <a:spLocks noChangeShapeType="1"/>
            </p:cNvSpPr>
            <p:nvPr/>
          </p:nvSpPr>
          <p:spPr bwMode="auto">
            <a:xfrm>
              <a:off x="4551" y="3014"/>
              <a:ext cx="12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62" name="Freeform 70"/>
            <p:cNvSpPr>
              <a:spLocks/>
            </p:cNvSpPr>
            <p:nvPr/>
          </p:nvSpPr>
          <p:spPr bwMode="auto">
            <a:xfrm>
              <a:off x="3315" y="1432"/>
              <a:ext cx="392" cy="43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22" y="3"/>
                </a:cxn>
                <a:cxn ang="0">
                  <a:pos x="392" y="43"/>
                </a:cxn>
              </a:cxnLst>
              <a:rect l="0" t="0" r="r" b="b"/>
              <a:pathLst>
                <a:path w="392" h="43">
                  <a:moveTo>
                    <a:pt x="0" y="27"/>
                  </a:moveTo>
                  <a:cubicBezTo>
                    <a:pt x="37" y="24"/>
                    <a:pt x="157" y="0"/>
                    <a:pt x="222" y="3"/>
                  </a:cubicBezTo>
                  <a:cubicBezTo>
                    <a:pt x="287" y="6"/>
                    <a:pt x="357" y="35"/>
                    <a:pt x="392" y="43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63" name="Line 71"/>
            <p:cNvSpPr>
              <a:spLocks noChangeShapeType="1"/>
            </p:cNvSpPr>
            <p:nvPr/>
          </p:nvSpPr>
          <p:spPr bwMode="auto">
            <a:xfrm>
              <a:off x="3367" y="947"/>
              <a:ext cx="448" cy="4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64" name="Freeform 72"/>
            <p:cNvSpPr>
              <a:spLocks/>
            </p:cNvSpPr>
            <p:nvPr/>
          </p:nvSpPr>
          <p:spPr bwMode="auto">
            <a:xfrm>
              <a:off x="4087" y="1283"/>
              <a:ext cx="864" cy="285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544" y="256"/>
                </a:cxn>
                <a:cxn ang="0">
                  <a:pos x="864" y="0"/>
                </a:cxn>
              </a:cxnLst>
              <a:rect l="0" t="0" r="r" b="b"/>
              <a:pathLst>
                <a:path w="864" h="285">
                  <a:moveTo>
                    <a:pt x="0" y="176"/>
                  </a:moveTo>
                  <a:cubicBezTo>
                    <a:pt x="91" y="191"/>
                    <a:pt x="400" y="285"/>
                    <a:pt x="544" y="256"/>
                  </a:cubicBezTo>
                  <a:cubicBezTo>
                    <a:pt x="688" y="227"/>
                    <a:pt x="797" y="53"/>
                    <a:pt x="864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Learning Trees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/>
              <a:t>Let </a:t>
            </a:r>
            <a:r>
              <a:rPr lang="en-US" altLang="zh-CN" i="1" dirty="0">
                <a:latin typeface="Comic Sans MS" pitchFamily="66" charset="0"/>
              </a:rPr>
              <a:t>p(</a:t>
            </a:r>
            <a:r>
              <a:rPr lang="en-US" altLang="zh-CN" i="1" dirty="0" err="1">
                <a:latin typeface="Comic Sans MS" pitchFamily="66" charset="0"/>
              </a:rPr>
              <a:t>i</a:t>
            </a:r>
            <a:r>
              <a:rPr lang="en-US" altLang="zh-CN" i="1" dirty="0">
                <a:latin typeface="Comic Sans MS" pitchFamily="66" charset="0"/>
              </a:rPr>
              <a:t>)</a:t>
            </a:r>
            <a:r>
              <a:rPr lang="en-US" altLang="zh-CN" dirty="0"/>
              <a:t> denote parent of </a:t>
            </a:r>
            <a:r>
              <a:rPr lang="en-US" altLang="zh-CN" i="1" dirty="0">
                <a:latin typeface="Comic Sans MS" pitchFamily="66" charset="0"/>
              </a:rPr>
              <a:t>X</a:t>
            </a:r>
            <a:r>
              <a:rPr lang="en-US" altLang="zh-CN" i="1" baseline="-25000" dirty="0">
                <a:latin typeface="Comic Sans MS" pitchFamily="66" charset="0"/>
              </a:rPr>
              <a:t>i</a:t>
            </a:r>
            <a:endParaRPr lang="en-US" altLang="zh-CN" dirty="0"/>
          </a:p>
          <a:p>
            <a:pPr marL="285750" indent="-285750"/>
            <a:r>
              <a:rPr lang="en-US" altLang="zh-CN" dirty="0"/>
              <a:t>The Bayesian score can be written as sum of edge scores.</a:t>
            </a:r>
          </a:p>
        </p:txBody>
      </p:sp>
      <p:sp>
        <p:nvSpPr>
          <p:cNvPr id="111620" name="AutoShape 4"/>
          <p:cNvSpPr>
            <a:spLocks noChangeArrowheads="1"/>
          </p:cNvSpPr>
          <p:nvPr/>
        </p:nvSpPr>
        <p:spPr bwMode="auto">
          <a:xfrm>
            <a:off x="5651500" y="5589588"/>
            <a:ext cx="2281238" cy="698500"/>
          </a:xfrm>
          <a:prstGeom prst="wedgeRoundRectCallout">
            <a:avLst>
              <a:gd name="adj1" fmla="val 35806"/>
              <a:gd name="adj2" fmla="val -92727"/>
              <a:gd name="adj3" fmla="val 16667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b="1" dirty="0">
                <a:latin typeface="Comic Sans MS" pitchFamily="66" charset="0"/>
              </a:rPr>
              <a:t>Score of “empty”</a:t>
            </a:r>
          </a:p>
          <a:p>
            <a:pPr algn="ctr" eaLnBrk="0" hangingPunct="0"/>
            <a:r>
              <a:rPr lang="en-US" altLang="zh-CN" b="1" dirty="0">
                <a:latin typeface="Comic Sans MS" pitchFamily="66" charset="0"/>
              </a:rPr>
              <a:t>network</a:t>
            </a:r>
          </a:p>
        </p:txBody>
      </p:sp>
      <p:sp>
        <p:nvSpPr>
          <p:cNvPr id="111621" name="AutoShape 5"/>
          <p:cNvSpPr>
            <a:spLocks noChangeArrowheads="1"/>
          </p:cNvSpPr>
          <p:nvPr/>
        </p:nvSpPr>
        <p:spPr bwMode="auto">
          <a:xfrm>
            <a:off x="1476375" y="5589588"/>
            <a:ext cx="2460625" cy="698500"/>
          </a:xfrm>
          <a:prstGeom prst="wedgeRoundRectCallout">
            <a:avLst>
              <a:gd name="adj1" fmla="val 45292"/>
              <a:gd name="adj2" fmla="val -110454"/>
              <a:gd name="adj3" fmla="val 16667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b="1" dirty="0">
                <a:latin typeface="Comic Sans MS" pitchFamily="66" charset="0"/>
              </a:rPr>
              <a:t>Improvement over </a:t>
            </a:r>
          </a:p>
          <a:p>
            <a:pPr algn="ctr" eaLnBrk="0" hangingPunct="0"/>
            <a:r>
              <a:rPr lang="en-US" altLang="zh-CN" b="1" dirty="0">
                <a:latin typeface="Comic Sans MS" pitchFamily="66" charset="0"/>
              </a:rPr>
              <a:t>“empty” network</a:t>
            </a:r>
          </a:p>
        </p:txBody>
      </p:sp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1114425" y="3716338"/>
          <a:ext cx="387985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3" imgW="2070000" imgH="342720" progId="Equation.3">
                  <p:embed/>
                </p:oleObj>
              </mc:Choice>
              <mc:Fallback>
                <p:oleObj name="Equation" r:id="rId3" imgW="2070000" imgH="342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716338"/>
                        <a:ext cx="3879850" cy="642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7"/>
          <p:cNvGraphicFramePr>
            <a:graphicFrameLocks noChangeAspect="1"/>
          </p:cNvGraphicFramePr>
          <p:nvPr/>
        </p:nvGraphicFramePr>
        <p:xfrm>
          <a:off x="2627313" y="4508500"/>
          <a:ext cx="5689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公式" r:id="rId5" imgW="3136680" imgH="342720" progId="Equation.3">
                  <p:embed/>
                </p:oleObj>
              </mc:Choice>
              <mc:Fallback>
                <p:oleObj name="公式" r:id="rId5" imgW="3136680" imgH="3427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508500"/>
                        <a:ext cx="56896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Tree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Set edge weight as: </a:t>
            </a:r>
            <a:r>
              <a:rPr lang="en-US" altLang="zh-CN" sz="2800" i="1">
                <a:sym typeface="Symbol" pitchFamily="18" charset="2"/>
              </a:rPr>
              <a:t>Score( X</a:t>
            </a:r>
            <a:r>
              <a:rPr lang="en-US" altLang="zh-CN" sz="2800" i="1" baseline="-25000">
                <a:sym typeface="Symbol" pitchFamily="18" charset="2"/>
              </a:rPr>
              <a:t>j </a:t>
            </a:r>
            <a:r>
              <a:rPr lang="en-US" altLang="zh-CN" sz="2800" i="1">
                <a:sym typeface="Symbol" pitchFamily="18" charset="2"/>
              </a:rPr>
              <a:t> X</a:t>
            </a:r>
            <a:r>
              <a:rPr lang="en-US" altLang="zh-CN" sz="2800" i="1" baseline="-25000">
                <a:sym typeface="Symbol" pitchFamily="18" charset="2"/>
              </a:rPr>
              <a:t>i</a:t>
            </a:r>
            <a:r>
              <a:rPr lang="en-US" altLang="zh-CN" sz="2800" i="1">
                <a:sym typeface="Symbol" pitchFamily="18" charset="2"/>
              </a:rPr>
              <a:t> ) - Score(X</a:t>
            </a:r>
            <a:r>
              <a:rPr lang="en-US" altLang="zh-CN" sz="2800" i="1" baseline="-25000">
                <a:sym typeface="Symbol" pitchFamily="18" charset="2"/>
              </a:rPr>
              <a:t>i</a:t>
            </a:r>
            <a:r>
              <a:rPr lang="en-US" altLang="zh-CN" sz="2800" i="1">
                <a:sym typeface="Symbol" pitchFamily="18" charset="2"/>
              </a:rPr>
              <a:t>).</a:t>
            </a:r>
          </a:p>
          <a:p>
            <a:r>
              <a:rPr lang="en-US" altLang="zh-CN" sz="2800">
                <a:sym typeface="Symbol" pitchFamily="18" charset="2"/>
              </a:rPr>
              <a:t>Well studied Problem in graph theory: Find the tree with maximum weight. It can be solved by maximum spanning tree algorithm (MST) in an efficient way.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>
                <a:solidFill>
                  <a:schemeClr val="folHlink"/>
                </a:solidFill>
              </a:rPr>
              <a:t>Kruskal</a:t>
            </a:r>
            <a:r>
              <a:rPr lang="en-US" altLang="zh-CN" sz="4000" b="1">
                <a:solidFill>
                  <a:schemeClr val="folHlink"/>
                </a:solidFill>
                <a:latin typeface="Arial"/>
              </a:rPr>
              <a:t>’</a:t>
            </a:r>
            <a:r>
              <a:rPr lang="en-US" altLang="zh-CN" sz="4000" b="1">
                <a:solidFill>
                  <a:schemeClr val="folHlink"/>
                </a:solidFill>
              </a:rPr>
              <a:t>s Algorithm on MST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begin</a:t>
            </a:r>
            <a:r>
              <a:rPr lang="en-US" altLang="zh-CN" sz="2400"/>
              <a:t> </a:t>
            </a:r>
            <a:r>
              <a:rPr lang="en-US" altLang="zh-CN" sz="2400" i="1"/>
              <a:t>Kruskal</a:t>
            </a:r>
            <a:r>
              <a:rPr lang="en-US" altLang="zh-CN" sz="240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	sort the arcs in </a:t>
            </a:r>
            <a:r>
              <a:rPr lang="en-US" altLang="zh-CN" sz="2400" i="1"/>
              <a:t>A</a:t>
            </a:r>
            <a:r>
              <a:rPr lang="en-US" altLang="zh-CN" sz="2400"/>
              <a:t> in decreasing order of their weights;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	LIST = </a:t>
            </a:r>
            <a:r>
              <a:rPr lang="en-US" altLang="zh-CN" sz="2400">
                <a:sym typeface="Symbol" pitchFamily="18" charset="2"/>
              </a:rPr>
              <a:t>;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	</a:t>
            </a:r>
            <a:r>
              <a:rPr lang="en-US" altLang="zh-CN" sz="2400" b="1">
                <a:sym typeface="Symbol" pitchFamily="18" charset="2"/>
              </a:rPr>
              <a:t>while</a:t>
            </a:r>
            <a:r>
              <a:rPr lang="en-US" altLang="zh-CN" sz="2400">
                <a:sym typeface="Symbol" pitchFamily="18" charset="2"/>
              </a:rPr>
              <a:t> |LIST| &lt; </a:t>
            </a:r>
            <a:r>
              <a:rPr lang="en-US" altLang="zh-CN" sz="2400" i="1">
                <a:sym typeface="Symbol" pitchFamily="18" charset="2"/>
              </a:rPr>
              <a:t>n</a:t>
            </a:r>
            <a:r>
              <a:rPr lang="en-US" altLang="zh-CN" sz="2400">
                <a:sym typeface="Symbol" pitchFamily="18" charset="2"/>
              </a:rPr>
              <a:t> </a:t>
            </a:r>
            <a:r>
              <a:rPr lang="en-US" altLang="zh-CN" sz="2400">
                <a:latin typeface="Times New Roman"/>
                <a:sym typeface="Symbol" pitchFamily="18" charset="2"/>
              </a:rPr>
              <a:t>–</a:t>
            </a:r>
            <a:r>
              <a:rPr lang="en-US" altLang="zh-CN" sz="2400">
                <a:sym typeface="Symbol" pitchFamily="18" charset="2"/>
              </a:rPr>
              <a:t> 1 </a:t>
            </a:r>
            <a:r>
              <a:rPr lang="en-US" altLang="zh-CN" sz="2400" b="1">
                <a:sym typeface="Symbol" pitchFamily="18" charset="2"/>
              </a:rPr>
              <a:t>do</a:t>
            </a:r>
            <a:r>
              <a:rPr lang="en-US" altLang="zh-CN" sz="2400">
                <a:sym typeface="Symbol" pitchFamily="18" charset="2"/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	</a:t>
            </a:r>
            <a:r>
              <a:rPr lang="en-US" altLang="zh-CN" sz="2400" b="1">
                <a:sym typeface="Symbol" pitchFamily="18" charset="2"/>
              </a:rPr>
              <a:t>begin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		</a:t>
            </a:r>
            <a:r>
              <a:rPr lang="en-US" altLang="zh-CN" sz="2400" b="1">
                <a:sym typeface="Symbol" pitchFamily="18" charset="2"/>
              </a:rPr>
              <a:t>if</a:t>
            </a:r>
            <a:r>
              <a:rPr lang="en-US" altLang="zh-CN" sz="2400">
                <a:sym typeface="Symbol" pitchFamily="18" charset="2"/>
              </a:rPr>
              <a:t> the next arc does not create a cycle </a:t>
            </a:r>
            <a:r>
              <a:rPr lang="en-US" altLang="zh-CN" sz="2400" b="1">
                <a:sym typeface="Symbol" pitchFamily="18" charset="2"/>
              </a:rPr>
              <a:t>then</a:t>
            </a:r>
            <a:r>
              <a:rPr lang="en-US" altLang="zh-CN" sz="2400">
                <a:sym typeface="Symbol" pitchFamily="18" charset="2"/>
              </a:rPr>
              <a:t> add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             it to LIST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		</a:t>
            </a:r>
            <a:r>
              <a:rPr lang="en-US" altLang="zh-CN" sz="2400" b="1">
                <a:sym typeface="Symbol" pitchFamily="18" charset="2"/>
              </a:rPr>
              <a:t>else</a:t>
            </a:r>
            <a:r>
              <a:rPr lang="en-US" altLang="zh-CN" sz="2400">
                <a:sym typeface="Symbol" pitchFamily="18" charset="2"/>
              </a:rPr>
              <a:t> discard it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ym typeface="Symbol" pitchFamily="18" charset="2"/>
              </a:rPr>
              <a:t>	</a:t>
            </a:r>
            <a:r>
              <a:rPr lang="en-US" altLang="zh-CN" sz="2400" b="1">
                <a:sym typeface="Symbol" pitchFamily="18" charset="2"/>
              </a:rPr>
              <a:t>end</a:t>
            </a:r>
            <a:r>
              <a:rPr lang="en-US" altLang="zh-CN" sz="2400">
                <a:sym typeface="Symbol" pitchFamily="18" charset="2"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ym typeface="Symbol" pitchFamily="18" charset="2"/>
              </a:rPr>
              <a:t>end</a:t>
            </a:r>
            <a:r>
              <a:rPr lang="en-US" altLang="zh-CN" sz="2400">
                <a:sym typeface="Symbol" pitchFamily="18" charset="2"/>
              </a:rPr>
              <a:t>;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Heuristic Search: Beyond Trees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/>
              <a:t>Define a search space:</a:t>
            </a:r>
          </a:p>
          <a:p>
            <a:pPr marL="762000" lvl="1"/>
            <a:r>
              <a:rPr lang="en-US" altLang="zh-CN" dirty="0"/>
              <a:t>search states are possible structures</a:t>
            </a:r>
          </a:p>
          <a:p>
            <a:pPr marL="762000" lvl="1"/>
            <a:r>
              <a:rPr lang="en-US" altLang="zh-CN" dirty="0"/>
              <a:t>operators make small changes to structure</a:t>
            </a:r>
          </a:p>
          <a:p>
            <a:pPr marL="285750" indent="-285750"/>
            <a:r>
              <a:rPr lang="en-US" altLang="zh-CN" dirty="0"/>
              <a:t>Search techniques:</a:t>
            </a:r>
          </a:p>
          <a:p>
            <a:pPr marL="762000" lvl="1"/>
            <a:r>
              <a:rPr lang="en-US" altLang="zh-CN" dirty="0"/>
              <a:t>Greedy hill-climbing</a:t>
            </a:r>
          </a:p>
          <a:p>
            <a:pPr marL="762000" lvl="1"/>
            <a:r>
              <a:rPr lang="en-US" altLang="zh-CN" dirty="0"/>
              <a:t>Best first search</a:t>
            </a:r>
          </a:p>
          <a:p>
            <a:pPr marL="762000" lvl="1"/>
            <a:r>
              <a:rPr lang="en-US" altLang="zh-CN" dirty="0"/>
              <a:t>Simulated Annealing</a:t>
            </a:r>
          </a:p>
          <a:p>
            <a:pPr marL="762000" lvl="1"/>
            <a:r>
              <a:rPr lang="en-US" altLang="zh-CN" dirty="0"/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ChIP-</a:t>
            </a:r>
            <a:r>
              <a:rPr lang="en-US" altLang="zh-CN">
                <a:solidFill>
                  <a:schemeClr val="folHlink"/>
                </a:solidFill>
              </a:rPr>
              <a:t>chip</a:t>
            </a:r>
            <a:r>
              <a:rPr lang="en-US" altLang="zh-CN"/>
              <a:t> Experiments</a:t>
            </a:r>
          </a:p>
        </p:txBody>
      </p:sp>
      <p:pic>
        <p:nvPicPr>
          <p:cNvPr id="10243" name="Picture 3" descr="arra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66800" y="1981200"/>
            <a:ext cx="6553200" cy="41910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Local Search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/>
              <a:t>Start with a given network</a:t>
            </a:r>
          </a:p>
          <a:p>
            <a:pPr marL="762000" lvl="1"/>
            <a:r>
              <a:rPr lang="en-US" altLang="zh-CN" dirty="0"/>
              <a:t>empty network</a:t>
            </a:r>
          </a:p>
          <a:p>
            <a:pPr marL="762000" lvl="1"/>
            <a:r>
              <a:rPr lang="en-US" altLang="zh-CN" dirty="0"/>
              <a:t>best tree </a:t>
            </a:r>
          </a:p>
          <a:p>
            <a:pPr marL="762000" lvl="1"/>
            <a:r>
              <a:rPr lang="en-US" altLang="zh-CN" dirty="0"/>
              <a:t>a random network</a:t>
            </a:r>
          </a:p>
          <a:p>
            <a:pPr marL="285750" indent="-285750"/>
            <a:r>
              <a:rPr lang="en-US" altLang="zh-CN" dirty="0"/>
              <a:t>At each iteration</a:t>
            </a:r>
          </a:p>
          <a:p>
            <a:pPr marL="762000" lvl="1"/>
            <a:r>
              <a:rPr lang="en-US" altLang="zh-CN" dirty="0"/>
              <a:t>Evaluate all possible changes</a:t>
            </a:r>
          </a:p>
          <a:p>
            <a:pPr marL="762000" lvl="1"/>
            <a:r>
              <a:rPr lang="en-US" altLang="zh-CN" dirty="0"/>
              <a:t>Apply change based on score</a:t>
            </a:r>
          </a:p>
          <a:p>
            <a:pPr marL="285750" indent="-285750"/>
            <a:r>
              <a:rPr lang="en-US" altLang="zh-CN" dirty="0"/>
              <a:t>Stop when no modification improves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Typical Operations In Heuristic Search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32138" y="2636838"/>
            <a:ext cx="1814512" cy="1727200"/>
            <a:chOff x="1914" y="1535"/>
            <a:chExt cx="1143" cy="1088"/>
          </a:xfrm>
        </p:grpSpPr>
        <p:sp>
          <p:nvSpPr>
            <p:cNvPr id="116741" name="Oval 5"/>
            <p:cNvSpPr>
              <a:spLocks noChangeArrowheads="1"/>
            </p:cNvSpPr>
            <p:nvPr/>
          </p:nvSpPr>
          <p:spPr bwMode="auto">
            <a:xfrm>
              <a:off x="1914" y="1535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S</a:t>
              </a:r>
            </a:p>
          </p:txBody>
        </p:sp>
        <p:sp>
          <p:nvSpPr>
            <p:cNvPr id="116742" name="Oval 6"/>
            <p:cNvSpPr>
              <a:spLocks noChangeArrowheads="1"/>
            </p:cNvSpPr>
            <p:nvPr/>
          </p:nvSpPr>
          <p:spPr bwMode="auto">
            <a:xfrm>
              <a:off x="2634" y="1535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C</a:t>
              </a:r>
            </a:p>
          </p:txBody>
        </p:sp>
        <p:sp>
          <p:nvSpPr>
            <p:cNvPr id="116743" name="Oval 7"/>
            <p:cNvSpPr>
              <a:spLocks noChangeArrowheads="1"/>
            </p:cNvSpPr>
            <p:nvPr/>
          </p:nvSpPr>
          <p:spPr bwMode="auto">
            <a:xfrm>
              <a:off x="2250" y="1967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E</a:t>
              </a:r>
            </a:p>
          </p:txBody>
        </p:sp>
        <p:sp>
          <p:nvSpPr>
            <p:cNvPr id="116744" name="Oval 8"/>
            <p:cNvSpPr>
              <a:spLocks noChangeArrowheads="1"/>
            </p:cNvSpPr>
            <p:nvPr/>
          </p:nvSpPr>
          <p:spPr bwMode="auto">
            <a:xfrm>
              <a:off x="2250" y="2447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D</a:t>
              </a:r>
            </a:p>
          </p:txBody>
        </p:sp>
        <p:cxnSp>
          <p:nvCxnSpPr>
            <p:cNvPr id="116745" name="AutoShape 9"/>
            <p:cNvCxnSpPr>
              <a:cxnSpLocks noChangeShapeType="1"/>
              <a:stCxn id="116741" idx="4"/>
              <a:endCxn id="116743" idx="0"/>
            </p:cNvCxnSpPr>
            <p:nvPr/>
          </p:nvCxnSpPr>
          <p:spPr bwMode="auto">
            <a:xfrm>
              <a:off x="2110" y="1719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46" name="AutoShape 10"/>
            <p:cNvCxnSpPr>
              <a:cxnSpLocks noChangeShapeType="1"/>
              <a:stCxn id="116742" idx="4"/>
              <a:endCxn id="116743" idx="0"/>
            </p:cNvCxnSpPr>
            <p:nvPr/>
          </p:nvCxnSpPr>
          <p:spPr bwMode="auto">
            <a:xfrm flipH="1">
              <a:off x="2457" y="1720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47" name="AutoShape 11"/>
            <p:cNvCxnSpPr>
              <a:cxnSpLocks noChangeShapeType="1"/>
              <a:stCxn id="116743" idx="4"/>
              <a:endCxn id="116744" idx="0"/>
            </p:cNvCxnSpPr>
            <p:nvPr/>
          </p:nvCxnSpPr>
          <p:spPr bwMode="auto">
            <a:xfrm flipH="1">
              <a:off x="2446" y="2151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6748" name="AutoShape 12"/>
          <p:cNvSpPr>
            <a:spLocks noChangeArrowheads="1"/>
          </p:cNvSpPr>
          <p:nvPr/>
        </p:nvSpPr>
        <p:spPr bwMode="auto">
          <a:xfrm rot="-3839499">
            <a:off x="5007769" y="3353594"/>
            <a:ext cx="806450" cy="1966912"/>
          </a:xfrm>
          <a:prstGeom prst="downArrow">
            <a:avLst>
              <a:gd name="adj1" fmla="val 50000"/>
              <a:gd name="adj2" fmla="val 60974"/>
            </a:avLst>
          </a:prstGeom>
          <a:solidFill>
            <a:srgbClr val="0000F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latin typeface="Arial" pitchFamily="34" charset="0"/>
              </a:rPr>
              <a:t>Reverse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</a:rPr>
              <a:t>C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  <a:sym typeface="Symbol" pitchFamily="18" charset="2"/>
              </a:rPr>
              <a:t>E</a:t>
            </a:r>
            <a:endParaRPr lang="en-US" altLang="zh-CN" sz="2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6749" name="AutoShape 13"/>
          <p:cNvSpPr>
            <a:spLocks noChangeArrowheads="1"/>
          </p:cNvSpPr>
          <p:nvPr/>
        </p:nvSpPr>
        <p:spPr bwMode="auto">
          <a:xfrm rot="4939064">
            <a:off x="2156619" y="2893219"/>
            <a:ext cx="806450" cy="1735138"/>
          </a:xfrm>
          <a:prstGeom prst="downArrow">
            <a:avLst>
              <a:gd name="adj1" fmla="val 50000"/>
              <a:gd name="adj2" fmla="val 53789"/>
            </a:avLst>
          </a:prstGeom>
          <a:solidFill>
            <a:srgbClr val="0000F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 vert="eaVert" wrap="none" anchor="ctr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latin typeface="Arial" pitchFamily="34" charset="0"/>
              </a:rPr>
              <a:t>Delete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</a:rPr>
              <a:t>C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  <a:sym typeface="Symbol" pitchFamily="18" charset="2"/>
              </a:rPr>
              <a:t>E</a:t>
            </a:r>
            <a:endParaRPr lang="en-US" altLang="zh-CN" sz="2000" i="1">
              <a:solidFill>
                <a:srgbClr val="FFFFFF"/>
              </a:solidFill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16750" name="AutoShape 14"/>
          <p:cNvSpPr>
            <a:spLocks noChangeArrowheads="1"/>
          </p:cNvSpPr>
          <p:nvPr/>
        </p:nvSpPr>
        <p:spPr bwMode="auto">
          <a:xfrm rot="-27637352">
            <a:off x="5416550" y="1793875"/>
            <a:ext cx="806450" cy="1485900"/>
          </a:xfrm>
          <a:prstGeom prst="downArrow">
            <a:avLst>
              <a:gd name="adj1" fmla="val 50000"/>
              <a:gd name="adj2" fmla="val 46063"/>
            </a:avLst>
          </a:prstGeom>
          <a:solidFill>
            <a:srgbClr val="0000F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>
            <a:spAutoFit/>
          </a:bodyPr>
          <a:lstStyle/>
          <a:p>
            <a:pPr algn="ctr" eaLnBrk="0" hangingPunct="0"/>
            <a:r>
              <a:rPr lang="en-US" altLang="zh-CN" b="1">
                <a:solidFill>
                  <a:srgbClr val="FFFFFF"/>
                </a:solidFill>
                <a:latin typeface="Arial" pitchFamily="34" charset="0"/>
              </a:rPr>
              <a:t>Add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</a:rPr>
              <a:t>C </a:t>
            </a:r>
            <a:r>
              <a:rPr lang="en-US" altLang="zh-CN" sz="2000" b="1" i="1">
                <a:solidFill>
                  <a:srgbClr val="FFFFFF"/>
                </a:solidFill>
                <a:latin typeface="Comic Sans MS" pitchFamily="66" charset="0"/>
                <a:sym typeface="Symbol" pitchFamily="18" charset="2"/>
              </a:rPr>
              <a:t>D</a:t>
            </a:r>
            <a:endParaRPr lang="en-US" altLang="zh-CN" sz="2000" i="1">
              <a:solidFill>
                <a:srgbClr val="FFFFFF"/>
              </a:solidFill>
              <a:latin typeface="Comic Sans MS" pitchFamily="66" charset="0"/>
              <a:sym typeface="Symbol" pitchFamily="18" charset="2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516688" y="5157788"/>
            <a:ext cx="1741487" cy="1438275"/>
            <a:chOff x="4217" y="2926"/>
            <a:chExt cx="1143" cy="1088"/>
          </a:xfrm>
        </p:grpSpPr>
        <p:sp>
          <p:nvSpPr>
            <p:cNvPr id="116752" name="Oval 16"/>
            <p:cNvSpPr>
              <a:spLocks noChangeArrowheads="1"/>
            </p:cNvSpPr>
            <p:nvPr/>
          </p:nvSpPr>
          <p:spPr bwMode="auto">
            <a:xfrm>
              <a:off x="4217" y="2926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S</a:t>
              </a:r>
            </a:p>
          </p:txBody>
        </p:sp>
        <p:sp>
          <p:nvSpPr>
            <p:cNvPr id="116753" name="Oval 17"/>
            <p:cNvSpPr>
              <a:spLocks noChangeArrowheads="1"/>
            </p:cNvSpPr>
            <p:nvPr/>
          </p:nvSpPr>
          <p:spPr bwMode="auto">
            <a:xfrm>
              <a:off x="4937" y="2926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C</a:t>
              </a:r>
            </a:p>
          </p:txBody>
        </p:sp>
        <p:sp>
          <p:nvSpPr>
            <p:cNvPr id="116754" name="Oval 18"/>
            <p:cNvSpPr>
              <a:spLocks noChangeArrowheads="1"/>
            </p:cNvSpPr>
            <p:nvPr/>
          </p:nvSpPr>
          <p:spPr bwMode="auto">
            <a:xfrm>
              <a:off x="4553" y="3358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E</a:t>
              </a:r>
            </a:p>
          </p:txBody>
        </p:sp>
        <p:sp>
          <p:nvSpPr>
            <p:cNvPr id="116755" name="Oval 19"/>
            <p:cNvSpPr>
              <a:spLocks noChangeArrowheads="1"/>
            </p:cNvSpPr>
            <p:nvPr/>
          </p:nvSpPr>
          <p:spPr bwMode="auto">
            <a:xfrm>
              <a:off x="4553" y="3838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D</a:t>
              </a:r>
            </a:p>
          </p:txBody>
        </p:sp>
        <p:cxnSp>
          <p:nvCxnSpPr>
            <p:cNvPr id="116756" name="AutoShape 20"/>
            <p:cNvCxnSpPr>
              <a:cxnSpLocks noChangeShapeType="1"/>
              <a:stCxn id="116752" idx="4"/>
              <a:endCxn id="116754" idx="0"/>
            </p:cNvCxnSpPr>
            <p:nvPr/>
          </p:nvCxnSpPr>
          <p:spPr bwMode="auto">
            <a:xfrm>
              <a:off x="4413" y="3110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57" name="AutoShape 21"/>
            <p:cNvCxnSpPr>
              <a:cxnSpLocks noChangeShapeType="1"/>
              <a:stCxn id="116753" idx="4"/>
              <a:endCxn id="116754" idx="7"/>
            </p:cNvCxnSpPr>
            <p:nvPr/>
          </p:nvCxnSpPr>
          <p:spPr bwMode="auto">
            <a:xfrm flipH="1">
              <a:off x="4906" y="3111"/>
              <a:ext cx="243" cy="264"/>
            </a:xfrm>
            <a:prstGeom prst="straightConnector1">
              <a:avLst/>
            </a:prstGeom>
            <a:noFill/>
            <a:ln w="57150">
              <a:solidFill>
                <a:schemeClr val="hlink"/>
              </a:solidFill>
              <a:round/>
              <a:headEnd type="triangle" w="med" len="med"/>
              <a:tailEnd/>
            </a:ln>
            <a:effectLst/>
          </p:spPr>
        </p:cxnSp>
        <p:cxnSp>
          <p:nvCxnSpPr>
            <p:cNvPr id="116758" name="AutoShape 22"/>
            <p:cNvCxnSpPr>
              <a:cxnSpLocks noChangeShapeType="1"/>
              <a:stCxn id="116754" idx="4"/>
              <a:endCxn id="116755" idx="0"/>
            </p:cNvCxnSpPr>
            <p:nvPr/>
          </p:nvCxnSpPr>
          <p:spPr bwMode="auto">
            <a:xfrm flipH="1">
              <a:off x="4749" y="3542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6516688" y="2060575"/>
            <a:ext cx="1814512" cy="1512888"/>
            <a:chOff x="3911" y="942"/>
            <a:chExt cx="1143" cy="1088"/>
          </a:xfrm>
        </p:grpSpPr>
        <p:sp>
          <p:nvSpPr>
            <p:cNvPr id="116760" name="Oval 24"/>
            <p:cNvSpPr>
              <a:spLocks noChangeArrowheads="1"/>
            </p:cNvSpPr>
            <p:nvPr/>
          </p:nvSpPr>
          <p:spPr bwMode="auto">
            <a:xfrm>
              <a:off x="3911" y="942"/>
              <a:ext cx="391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S</a:t>
              </a:r>
            </a:p>
          </p:txBody>
        </p:sp>
        <p:sp>
          <p:nvSpPr>
            <p:cNvPr id="116761" name="Oval 25"/>
            <p:cNvSpPr>
              <a:spLocks noChangeArrowheads="1"/>
            </p:cNvSpPr>
            <p:nvPr/>
          </p:nvSpPr>
          <p:spPr bwMode="auto">
            <a:xfrm>
              <a:off x="4631" y="942"/>
              <a:ext cx="423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C</a:t>
              </a:r>
            </a:p>
          </p:txBody>
        </p:sp>
        <p:sp>
          <p:nvSpPr>
            <p:cNvPr id="116762" name="Oval 26"/>
            <p:cNvSpPr>
              <a:spLocks noChangeArrowheads="1"/>
            </p:cNvSpPr>
            <p:nvPr/>
          </p:nvSpPr>
          <p:spPr bwMode="auto">
            <a:xfrm>
              <a:off x="4247" y="1374"/>
              <a:ext cx="414" cy="175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E</a:t>
              </a:r>
            </a:p>
          </p:txBody>
        </p:sp>
        <p:sp>
          <p:nvSpPr>
            <p:cNvPr id="116763" name="Oval 27"/>
            <p:cNvSpPr>
              <a:spLocks noChangeArrowheads="1"/>
            </p:cNvSpPr>
            <p:nvPr/>
          </p:nvSpPr>
          <p:spPr bwMode="auto">
            <a:xfrm>
              <a:off x="4247" y="1854"/>
              <a:ext cx="391" cy="176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i="1">
                  <a:latin typeface="Comic Sans MS" pitchFamily="66" charset="0"/>
                </a:rPr>
                <a:t>D</a:t>
              </a:r>
            </a:p>
          </p:txBody>
        </p:sp>
        <p:cxnSp>
          <p:nvCxnSpPr>
            <p:cNvPr id="116764" name="AutoShape 28"/>
            <p:cNvCxnSpPr>
              <a:cxnSpLocks noChangeShapeType="1"/>
              <a:stCxn id="116760" idx="4"/>
              <a:endCxn id="116762" idx="0"/>
            </p:cNvCxnSpPr>
            <p:nvPr/>
          </p:nvCxnSpPr>
          <p:spPr bwMode="auto">
            <a:xfrm>
              <a:off x="4107" y="1126"/>
              <a:ext cx="347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65" name="AutoShape 29"/>
            <p:cNvCxnSpPr>
              <a:cxnSpLocks noChangeShapeType="1"/>
              <a:stCxn id="116761" idx="4"/>
              <a:endCxn id="116762" idx="0"/>
            </p:cNvCxnSpPr>
            <p:nvPr/>
          </p:nvCxnSpPr>
          <p:spPr bwMode="auto">
            <a:xfrm flipH="1">
              <a:off x="4454" y="1127"/>
              <a:ext cx="389" cy="23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66" name="AutoShape 30"/>
            <p:cNvCxnSpPr>
              <a:cxnSpLocks noChangeShapeType="1"/>
              <a:stCxn id="116762" idx="4"/>
              <a:endCxn id="116763" idx="0"/>
            </p:cNvCxnSpPr>
            <p:nvPr/>
          </p:nvCxnSpPr>
          <p:spPr bwMode="auto">
            <a:xfrm flipH="1">
              <a:off x="4443" y="1558"/>
              <a:ext cx="11" cy="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6767" name="AutoShape 31"/>
            <p:cNvCxnSpPr>
              <a:cxnSpLocks noChangeShapeType="1"/>
              <a:stCxn id="116761" idx="4"/>
              <a:endCxn id="116763" idx="6"/>
            </p:cNvCxnSpPr>
            <p:nvPr/>
          </p:nvCxnSpPr>
          <p:spPr bwMode="auto">
            <a:xfrm rot="5400000">
              <a:off x="4337" y="1437"/>
              <a:ext cx="815" cy="196"/>
            </a:xfrm>
            <a:prstGeom prst="curvedConnector2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95288" y="2565400"/>
            <a:ext cx="1814512" cy="1727200"/>
            <a:chOff x="299" y="2940"/>
            <a:chExt cx="1143" cy="1088"/>
          </a:xfrm>
        </p:grpSpPr>
        <p:grpSp>
          <p:nvGrpSpPr>
            <p:cNvPr id="6" name="Group 33"/>
            <p:cNvGrpSpPr>
              <a:grpSpLocks/>
            </p:cNvGrpSpPr>
            <p:nvPr/>
          </p:nvGrpSpPr>
          <p:grpSpPr bwMode="auto">
            <a:xfrm>
              <a:off x="299" y="2940"/>
              <a:ext cx="1143" cy="1088"/>
              <a:chOff x="299" y="2953"/>
              <a:chExt cx="1143" cy="1088"/>
            </a:xfrm>
          </p:grpSpPr>
          <p:sp>
            <p:nvSpPr>
              <p:cNvPr id="116770" name="Oval 34"/>
              <p:cNvSpPr>
                <a:spLocks noChangeArrowheads="1"/>
              </p:cNvSpPr>
              <p:nvPr/>
            </p:nvSpPr>
            <p:spPr bwMode="auto">
              <a:xfrm>
                <a:off x="299" y="2953"/>
                <a:ext cx="391" cy="175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000" b="1" i="1">
                    <a:latin typeface="Comic Sans MS" pitchFamily="66" charset="0"/>
                  </a:rPr>
                  <a:t>S</a:t>
                </a:r>
              </a:p>
            </p:txBody>
          </p:sp>
          <p:sp>
            <p:nvSpPr>
              <p:cNvPr id="116771" name="Oval 35"/>
              <p:cNvSpPr>
                <a:spLocks noChangeArrowheads="1"/>
              </p:cNvSpPr>
              <p:nvPr/>
            </p:nvSpPr>
            <p:spPr bwMode="auto">
              <a:xfrm>
                <a:off x="1019" y="2953"/>
                <a:ext cx="423" cy="176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000" b="1" i="1">
                    <a:latin typeface="Comic Sans MS" pitchFamily="66" charset="0"/>
                  </a:rPr>
                  <a:t>C</a:t>
                </a:r>
              </a:p>
            </p:txBody>
          </p:sp>
          <p:sp>
            <p:nvSpPr>
              <p:cNvPr id="116772" name="Oval 36"/>
              <p:cNvSpPr>
                <a:spLocks noChangeArrowheads="1"/>
              </p:cNvSpPr>
              <p:nvPr/>
            </p:nvSpPr>
            <p:spPr bwMode="auto">
              <a:xfrm>
                <a:off x="635" y="3385"/>
                <a:ext cx="414" cy="175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000" b="1" i="1">
                    <a:latin typeface="Comic Sans MS" pitchFamily="66" charset="0"/>
                  </a:rPr>
                  <a:t>E</a:t>
                </a:r>
              </a:p>
            </p:txBody>
          </p:sp>
          <p:sp>
            <p:nvSpPr>
              <p:cNvPr id="116773" name="Oval 37"/>
              <p:cNvSpPr>
                <a:spLocks noChangeArrowheads="1"/>
              </p:cNvSpPr>
              <p:nvPr/>
            </p:nvSpPr>
            <p:spPr bwMode="auto">
              <a:xfrm>
                <a:off x="635" y="3865"/>
                <a:ext cx="391" cy="176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2000" b="1" i="1">
                    <a:latin typeface="Comic Sans MS" pitchFamily="66" charset="0"/>
                  </a:rPr>
                  <a:t>D</a:t>
                </a:r>
              </a:p>
            </p:txBody>
          </p:sp>
          <p:cxnSp>
            <p:nvCxnSpPr>
              <p:cNvPr id="116774" name="AutoShape 38"/>
              <p:cNvCxnSpPr>
                <a:cxnSpLocks noChangeShapeType="1"/>
                <a:stCxn id="116770" idx="4"/>
                <a:endCxn id="116772" idx="0"/>
              </p:cNvCxnSpPr>
              <p:nvPr/>
            </p:nvCxnSpPr>
            <p:spPr bwMode="auto">
              <a:xfrm>
                <a:off x="495" y="3137"/>
                <a:ext cx="347" cy="23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16775" name="AutoShape 39"/>
              <p:cNvCxnSpPr>
                <a:cxnSpLocks noChangeShapeType="1"/>
                <a:stCxn id="116772" idx="4"/>
                <a:endCxn id="116773" idx="0"/>
              </p:cNvCxnSpPr>
              <p:nvPr/>
            </p:nvCxnSpPr>
            <p:spPr bwMode="auto">
              <a:xfrm flipH="1">
                <a:off x="831" y="3569"/>
                <a:ext cx="11" cy="28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  <p:cxnSp>
          <p:nvCxnSpPr>
            <p:cNvPr id="116776" name="AutoShape 40"/>
            <p:cNvCxnSpPr>
              <a:cxnSpLocks noChangeShapeType="1"/>
              <a:stCxn id="116771" idx="4"/>
              <a:endCxn id="116772" idx="0"/>
            </p:cNvCxnSpPr>
            <p:nvPr/>
          </p:nvCxnSpPr>
          <p:spPr bwMode="auto">
            <a:xfrm flipH="1">
              <a:off x="842" y="3125"/>
              <a:ext cx="389" cy="238"/>
            </a:xfrm>
            <a:prstGeom prst="straightConnector1">
              <a:avLst/>
            </a:prstGeom>
            <a:noFill/>
            <a:ln w="57150" cap="rnd">
              <a:solidFill>
                <a:schemeClr val="hlink"/>
              </a:solidFill>
              <a:prstDash val="sysDot"/>
              <a:round/>
              <a:headEnd/>
              <a:tailEnd type="triangle" w="sm" len="sm"/>
            </a:ln>
            <a:effectLst/>
          </p:spPr>
        </p:cxnSp>
      </p:grpSp>
      <p:sp>
        <p:nvSpPr>
          <p:cNvPr id="116777" name="AutoShape 41"/>
          <p:cNvSpPr>
            <a:spLocks noChangeArrowheads="1"/>
          </p:cNvSpPr>
          <p:nvPr/>
        </p:nvSpPr>
        <p:spPr bwMode="auto">
          <a:xfrm>
            <a:off x="6372225" y="3716338"/>
            <a:ext cx="2043113" cy="1158875"/>
          </a:xfrm>
          <a:prstGeom prst="wedgeRoundRectCallout">
            <a:avLst>
              <a:gd name="adj1" fmla="val -55051"/>
              <a:gd name="adj2" fmla="val -93560"/>
              <a:gd name="adj3" fmla="val 16667"/>
            </a:avLst>
          </a:prstGeom>
          <a:solidFill>
            <a:schemeClr val="accent1">
              <a:alpha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2000" b="1">
                <a:latin typeface="Arial" pitchFamily="34" charset="0"/>
                <a:sym typeface="Symbol" pitchFamily="18" charset="2"/>
              </a:rPr>
              <a:t>score = </a:t>
            </a:r>
          </a:p>
          <a:p>
            <a:pPr eaLnBrk="0" hangingPunct="0"/>
            <a:r>
              <a:rPr lang="en-US" altLang="zh-CN" sz="2000" b="1">
                <a:latin typeface="Arial" pitchFamily="34" charset="0"/>
                <a:sym typeface="Symbol" pitchFamily="18" charset="2"/>
              </a:rPr>
              <a:t>   S({C,E} D) </a:t>
            </a:r>
          </a:p>
          <a:p>
            <a:pPr eaLnBrk="0" hangingPunct="0"/>
            <a:r>
              <a:rPr lang="en-US" altLang="zh-CN" sz="2000" b="1">
                <a:latin typeface="Arial" pitchFamily="34" charset="0"/>
                <a:sym typeface="Symbol" pitchFamily="18" charset="2"/>
              </a:rPr>
              <a:t>    - S({E} D) </a:t>
            </a:r>
          </a:p>
        </p:txBody>
      </p:sp>
      <p:sp>
        <p:nvSpPr>
          <p:cNvPr id="116778" name="Rectangle 42"/>
          <p:cNvSpPr>
            <a:spLocks noChangeArrowheads="1"/>
          </p:cNvSpPr>
          <p:nvPr/>
        </p:nvSpPr>
        <p:spPr bwMode="auto">
          <a:xfrm>
            <a:off x="684213" y="5229225"/>
            <a:ext cx="5256212" cy="1223963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lIns="90487" tIns="44450" rIns="90487" bIns="44450">
            <a:flatTx/>
          </a:bodyPr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dirty="0"/>
              <a:t>To update score after local change,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dirty="0"/>
              <a:t>only re-score families that changed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8" grpId="0" animBg="1"/>
      <p:bldP spid="116749" grpId="0" animBg="1"/>
      <p:bldP spid="116750" grpId="0" animBg="1"/>
      <p:bldP spid="116777" grpId="0" animBg="1"/>
      <p:bldP spid="116777" grpId="1" animBg="1"/>
      <p:bldP spid="116778" grpId="0" animBg="1"/>
      <p:bldP spid="11677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b="1">
                <a:solidFill>
                  <a:schemeClr val="folHlink"/>
                </a:solidFill>
              </a:rPr>
              <a:t>Local Search: Possible Pitfalls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/>
              <a:t>Local search can get stuck in:</a:t>
            </a:r>
          </a:p>
          <a:p>
            <a:pPr marL="762000" lvl="1"/>
            <a:r>
              <a:rPr lang="en-US" altLang="zh-CN" b="1" dirty="0"/>
              <a:t>Local Maxima:</a:t>
            </a:r>
            <a:endParaRPr lang="en-US" altLang="zh-CN" dirty="0"/>
          </a:p>
          <a:p>
            <a:pPr lvl="2" indent="-190500"/>
            <a:r>
              <a:rPr lang="en-US" altLang="zh-CN" dirty="0"/>
              <a:t>All one-edge changes reduce the score</a:t>
            </a:r>
          </a:p>
          <a:p>
            <a:pPr marL="762000" lvl="1"/>
            <a:r>
              <a:rPr lang="en-US" altLang="zh-CN" b="1" dirty="0"/>
              <a:t>Plateaus:</a:t>
            </a:r>
          </a:p>
          <a:p>
            <a:pPr lvl="2" indent="-190500"/>
            <a:r>
              <a:rPr lang="en-US" altLang="zh-CN" dirty="0"/>
              <a:t>Some one-edge changes leave the score unchanged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Escape From Traps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/>
              <a:t>Random restarts.</a:t>
            </a:r>
          </a:p>
          <a:p>
            <a:pPr marL="285750" indent="-285750"/>
            <a:r>
              <a:rPr lang="en-US" altLang="zh-CN"/>
              <a:t>Simulated annealing</a:t>
            </a:r>
          </a:p>
          <a:p>
            <a:pPr marL="762000" lvl="1"/>
            <a:r>
              <a:rPr lang="en-US" altLang="zh-CN"/>
              <a:t>Take the bad score with probability proportion to </a:t>
            </a:r>
            <a:r>
              <a:rPr lang="en-US" altLang="zh-CN">
                <a:sym typeface="Symbol" pitchFamily="18" charset="2"/>
              </a:rPr>
              <a:t>exp(score/t).</a:t>
            </a:r>
          </a:p>
          <a:p>
            <a:pPr marL="762000" lvl="1"/>
            <a:r>
              <a:rPr lang="en-US" altLang="zh-CN">
                <a:sym typeface="Symbol" pitchFamily="18" charset="2"/>
              </a:rPr>
              <a:t>Cool down slowly</a:t>
            </a:r>
            <a:r>
              <a:rPr lang="en-US" altLang="zh-CN" sz="3200"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Discovering Structure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71550" y="5013325"/>
            <a:ext cx="7772400" cy="1477963"/>
          </a:xfrm>
        </p:spPr>
        <p:txBody>
          <a:bodyPr/>
          <a:lstStyle/>
          <a:p>
            <a:pPr marL="285750" indent="-285750"/>
            <a:r>
              <a:rPr lang="en-US" altLang="zh-CN" sz="2800"/>
              <a:t>Current practice: model selection</a:t>
            </a:r>
          </a:p>
          <a:p>
            <a:pPr marL="762000" lvl="1"/>
            <a:r>
              <a:rPr lang="en-US" altLang="zh-CN" sz="2400"/>
              <a:t>Pick a single high-scoring model</a:t>
            </a:r>
          </a:p>
          <a:p>
            <a:pPr marL="762000" lvl="1"/>
            <a:r>
              <a:rPr lang="en-US" altLang="zh-CN" sz="2400"/>
              <a:t>Use that model to infer domain structure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79838" y="4005263"/>
            <a:ext cx="1008062" cy="936625"/>
            <a:chOff x="2300" y="1907"/>
            <a:chExt cx="842" cy="713"/>
          </a:xfrm>
        </p:grpSpPr>
        <p:sp>
          <p:nvSpPr>
            <p:cNvPr id="122885" name="Oval 5"/>
            <p:cNvSpPr>
              <a:spLocks noChangeAspect="1" noChangeArrowheads="1"/>
            </p:cNvSpPr>
            <p:nvPr/>
          </p:nvSpPr>
          <p:spPr bwMode="auto">
            <a:xfrm>
              <a:off x="2401" y="1907"/>
              <a:ext cx="300" cy="132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E</a:t>
              </a:r>
              <a:endParaRPr lang="en-US" altLang="zh-CN" sz="1600" b="1" i="1">
                <a:latin typeface="Comic Sans MS" pitchFamily="66" charset="0"/>
              </a:endParaRPr>
            </a:p>
          </p:txBody>
        </p:sp>
        <p:sp>
          <p:nvSpPr>
            <p:cNvPr id="122886" name="Oval 6"/>
            <p:cNvSpPr>
              <a:spLocks noChangeAspect="1" noChangeArrowheads="1"/>
            </p:cNvSpPr>
            <p:nvPr/>
          </p:nvSpPr>
          <p:spPr bwMode="auto">
            <a:xfrm>
              <a:off x="2300" y="2205"/>
              <a:ext cx="330" cy="133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R</a:t>
              </a:r>
              <a:endParaRPr lang="en-US" altLang="zh-CN" sz="1600" b="1" i="1">
                <a:latin typeface="Comic Sans MS" pitchFamily="66" charset="0"/>
              </a:endParaRPr>
            </a:p>
          </p:txBody>
        </p:sp>
        <p:sp>
          <p:nvSpPr>
            <p:cNvPr id="122887" name="Oval 7"/>
            <p:cNvSpPr>
              <a:spLocks noChangeAspect="1" noChangeArrowheads="1"/>
            </p:cNvSpPr>
            <p:nvPr/>
          </p:nvSpPr>
          <p:spPr bwMode="auto">
            <a:xfrm>
              <a:off x="2819" y="1907"/>
              <a:ext cx="323" cy="132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B</a:t>
              </a:r>
            </a:p>
          </p:txBody>
        </p:sp>
        <p:sp>
          <p:nvSpPr>
            <p:cNvPr id="122888" name="Oval 8"/>
            <p:cNvSpPr>
              <a:spLocks noChangeAspect="1" noChangeArrowheads="1"/>
            </p:cNvSpPr>
            <p:nvPr/>
          </p:nvSpPr>
          <p:spPr bwMode="auto">
            <a:xfrm>
              <a:off x="2743" y="2205"/>
              <a:ext cx="315" cy="133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A</a:t>
              </a:r>
              <a:endParaRPr lang="en-US" altLang="zh-CN" sz="1600" b="1" i="1">
                <a:latin typeface="Comic Sans MS" pitchFamily="66" charset="0"/>
              </a:endParaRPr>
            </a:p>
          </p:txBody>
        </p:sp>
        <p:sp>
          <p:nvSpPr>
            <p:cNvPr id="122889" name="Oval 9"/>
            <p:cNvSpPr>
              <a:spLocks noChangeAspect="1" noChangeArrowheads="1"/>
            </p:cNvSpPr>
            <p:nvPr/>
          </p:nvSpPr>
          <p:spPr bwMode="auto">
            <a:xfrm>
              <a:off x="2750" y="2487"/>
              <a:ext cx="299" cy="133"/>
            </a:xfrm>
            <a:prstGeom prst="ellipse">
              <a:avLst/>
            </a:prstGeom>
            <a:solidFill>
              <a:srgbClr val="FF9966"/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200" b="1" i="1">
                  <a:latin typeface="Comic Sans MS" pitchFamily="66" charset="0"/>
                </a:rPr>
                <a:t>C</a:t>
              </a:r>
              <a:endParaRPr lang="en-US" altLang="zh-CN" sz="1600" b="1" i="1">
                <a:latin typeface="Comic Sans MS" pitchFamily="66" charset="0"/>
              </a:endParaRPr>
            </a:p>
          </p:txBody>
        </p:sp>
        <p:sp>
          <p:nvSpPr>
            <p:cNvPr id="122890" name="Line 10"/>
            <p:cNvSpPr>
              <a:spLocks noChangeAspect="1" noChangeShapeType="1"/>
            </p:cNvSpPr>
            <p:nvPr/>
          </p:nvSpPr>
          <p:spPr bwMode="auto">
            <a:xfrm flipH="1">
              <a:off x="2457" y="2037"/>
              <a:ext cx="87" cy="1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1" name="Line 11"/>
            <p:cNvSpPr>
              <a:spLocks noChangeAspect="1" noChangeShapeType="1"/>
            </p:cNvSpPr>
            <p:nvPr/>
          </p:nvSpPr>
          <p:spPr bwMode="auto">
            <a:xfrm>
              <a:off x="2591" y="2036"/>
              <a:ext cx="275" cy="1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92" name="Line 12"/>
            <p:cNvSpPr>
              <a:spLocks noChangeAspect="1" noChangeShapeType="1"/>
            </p:cNvSpPr>
            <p:nvPr/>
          </p:nvSpPr>
          <p:spPr bwMode="auto">
            <a:xfrm flipH="1">
              <a:off x="2928" y="2042"/>
              <a:ext cx="54" cy="16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22893" name="AutoShape 13"/>
            <p:cNvCxnSpPr>
              <a:cxnSpLocks noChangeAspect="1" noChangeShapeType="1"/>
              <a:stCxn id="122888" idx="4"/>
              <a:endCxn id="122889" idx="0"/>
            </p:cNvCxnSpPr>
            <p:nvPr/>
          </p:nvCxnSpPr>
          <p:spPr bwMode="auto">
            <a:xfrm flipH="1">
              <a:off x="2900" y="2342"/>
              <a:ext cx="1" cy="14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69938" y="1989138"/>
            <a:ext cx="7304087" cy="1874837"/>
            <a:chOff x="184" y="1867"/>
            <a:chExt cx="5126" cy="1272"/>
          </a:xfrm>
        </p:grpSpPr>
        <p:sp>
          <p:nvSpPr>
            <p:cNvPr id="122895" name="Line 15"/>
            <p:cNvSpPr>
              <a:spLocks noChangeShapeType="1"/>
            </p:cNvSpPr>
            <p:nvPr/>
          </p:nvSpPr>
          <p:spPr bwMode="auto">
            <a:xfrm>
              <a:off x="576" y="2163"/>
              <a:ext cx="0" cy="9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6" name="Line 16"/>
            <p:cNvSpPr>
              <a:spLocks noChangeShapeType="1"/>
            </p:cNvSpPr>
            <p:nvPr/>
          </p:nvSpPr>
          <p:spPr bwMode="auto">
            <a:xfrm flipV="1">
              <a:off x="568" y="3138"/>
              <a:ext cx="47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2897" name="Text Box 17"/>
            <p:cNvSpPr txBox="1">
              <a:spLocks noChangeArrowheads="1"/>
            </p:cNvSpPr>
            <p:nvPr/>
          </p:nvSpPr>
          <p:spPr bwMode="auto">
            <a:xfrm>
              <a:off x="184" y="1867"/>
              <a:ext cx="788" cy="31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latin typeface="Comic Sans MS" pitchFamily="66" charset="0"/>
                  <a:cs typeface="Arial" pitchFamily="34" charset="0"/>
                </a:rPr>
                <a:t>P(G|D)</a:t>
              </a:r>
            </a:p>
          </p:txBody>
        </p:sp>
      </p:grpSp>
      <p:sp>
        <p:nvSpPr>
          <p:cNvPr id="122898" name="Rectangle 18"/>
          <p:cNvSpPr>
            <a:spLocks noChangeArrowheads="1"/>
          </p:cNvSpPr>
          <p:nvPr/>
        </p:nvSpPr>
        <p:spPr bwMode="auto">
          <a:xfrm>
            <a:off x="3995738" y="2708275"/>
            <a:ext cx="663575" cy="9810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advTm="1008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Discovering Structure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4868863"/>
            <a:ext cx="7704138" cy="1584325"/>
          </a:xfr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cs typeface="Times New Roman (Hebrew)" charset="-79"/>
              </a:rPr>
              <a:t>Problem</a:t>
            </a:r>
            <a:endParaRPr lang="en-US" altLang="zh-CN" sz="2800">
              <a:cs typeface="Times New Roman (Hebrew)" charset="-79"/>
            </a:endParaRPr>
          </a:p>
          <a:p>
            <a:pPr marL="762000" lvl="1">
              <a:lnSpc>
                <a:spcPct val="80000"/>
              </a:lnSpc>
            </a:pPr>
            <a:r>
              <a:rPr lang="en-US" altLang="zh-CN" sz="2400">
                <a:cs typeface="Times New Roman (Hebrew)" charset="-79"/>
              </a:rPr>
              <a:t>Small sample size </a:t>
            </a:r>
            <a:r>
              <a:rPr lang="en-US" altLang="zh-CN" sz="2000" b="1">
                <a:latin typeface="Comic Sans MS" pitchFamily="66" charset="0"/>
                <a:cs typeface="Arial" pitchFamily="34" charset="0"/>
                <a:sym typeface="Symbol" pitchFamily="18" charset="2"/>
              </a:rPr>
              <a:t></a:t>
            </a:r>
            <a:r>
              <a:rPr lang="en-US" altLang="zh-CN" sz="2400">
                <a:cs typeface="Times New Roman (Hebrew)" charset="-79"/>
              </a:rPr>
              <a:t> many high scoring models</a:t>
            </a:r>
            <a:r>
              <a:rPr lang="en-US" altLang="zh-CN" sz="2400"/>
              <a:t> </a:t>
            </a:r>
          </a:p>
          <a:p>
            <a:pPr marL="762000" lvl="1">
              <a:lnSpc>
                <a:spcPct val="80000"/>
              </a:lnSpc>
            </a:pPr>
            <a:r>
              <a:rPr lang="en-US" altLang="zh-CN" sz="2400"/>
              <a:t>Answer based on one model often useless.</a:t>
            </a:r>
          </a:p>
          <a:p>
            <a:pPr marL="762000" lvl="1">
              <a:lnSpc>
                <a:spcPct val="80000"/>
              </a:lnSpc>
            </a:pPr>
            <a:r>
              <a:rPr lang="en-US" altLang="zh-CN" sz="2400"/>
              <a:t>We want features common to many models.</a:t>
            </a:r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1042988" y="2133600"/>
            <a:ext cx="7210425" cy="2419350"/>
            <a:chOff x="476" y="1344"/>
            <a:chExt cx="4542" cy="1524"/>
          </a:xfrm>
        </p:grpSpPr>
        <p:grpSp>
          <p:nvGrpSpPr>
            <p:cNvPr id="3" name="Group 55"/>
            <p:cNvGrpSpPr>
              <a:grpSpLocks/>
            </p:cNvGrpSpPr>
            <p:nvPr/>
          </p:nvGrpSpPr>
          <p:grpSpPr bwMode="auto">
            <a:xfrm>
              <a:off x="476" y="1344"/>
              <a:ext cx="4467" cy="862"/>
              <a:chOff x="172" y="1867"/>
              <a:chExt cx="5138" cy="1272"/>
            </a:xfrm>
          </p:grpSpPr>
          <p:sp>
            <p:nvSpPr>
              <p:cNvPr id="123960" name="Line 56"/>
              <p:cNvSpPr>
                <a:spLocks noChangeShapeType="1"/>
              </p:cNvSpPr>
              <p:nvPr/>
            </p:nvSpPr>
            <p:spPr bwMode="auto">
              <a:xfrm>
                <a:off x="576" y="2163"/>
                <a:ext cx="0" cy="9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961" name="Line 57"/>
              <p:cNvSpPr>
                <a:spLocks noChangeShapeType="1"/>
              </p:cNvSpPr>
              <p:nvPr/>
            </p:nvSpPr>
            <p:spPr bwMode="auto">
              <a:xfrm flipV="1">
                <a:off x="568" y="3138"/>
                <a:ext cx="47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962" name="Text Box 58"/>
              <p:cNvSpPr txBox="1">
                <a:spLocks noChangeArrowheads="1"/>
              </p:cNvSpPr>
              <p:nvPr/>
            </p:nvSpPr>
            <p:spPr bwMode="auto">
              <a:xfrm>
                <a:off x="172" y="1867"/>
                <a:ext cx="813" cy="425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>
                    <a:latin typeface="Comic Sans MS" pitchFamily="66" charset="0"/>
                    <a:cs typeface="Arial" pitchFamily="34" charset="0"/>
                  </a:rPr>
                  <a:t>P(G|D)</a:t>
                </a:r>
              </a:p>
            </p:txBody>
          </p:sp>
        </p:grpSp>
        <p:grpSp>
          <p:nvGrpSpPr>
            <p:cNvPr id="4" name="Group 67"/>
            <p:cNvGrpSpPr>
              <a:grpSpLocks/>
            </p:cNvGrpSpPr>
            <p:nvPr/>
          </p:nvGrpSpPr>
          <p:grpSpPr bwMode="auto">
            <a:xfrm>
              <a:off x="793" y="1661"/>
              <a:ext cx="4225" cy="1207"/>
              <a:chOff x="197" y="1134"/>
              <a:chExt cx="5049" cy="1486"/>
            </a:xfrm>
          </p:grpSpPr>
          <p:grpSp>
            <p:nvGrpSpPr>
              <p:cNvPr id="5" name="Group 4"/>
              <p:cNvGrpSpPr>
                <a:grpSpLocks/>
              </p:cNvGrpSpPr>
              <p:nvPr/>
            </p:nvGrpSpPr>
            <p:grpSpPr bwMode="auto">
              <a:xfrm>
                <a:off x="2300" y="1907"/>
                <a:ext cx="842" cy="713"/>
                <a:chOff x="2300" y="1907"/>
                <a:chExt cx="842" cy="713"/>
              </a:xfrm>
            </p:grpSpPr>
            <p:sp>
              <p:nvSpPr>
                <p:cNvPr id="123909" name="Oval 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1" y="1907"/>
                  <a:ext cx="300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E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10" name="Oval 6"/>
                <p:cNvSpPr>
                  <a:spLocks noChangeAspect="1" noChangeArrowheads="1"/>
                </p:cNvSpPr>
                <p:nvPr/>
              </p:nvSpPr>
              <p:spPr bwMode="auto">
                <a:xfrm>
                  <a:off x="2300" y="2205"/>
                  <a:ext cx="330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R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11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2819" y="1907"/>
                  <a:ext cx="323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B</a:t>
                  </a:r>
                </a:p>
              </p:txBody>
            </p:sp>
            <p:sp>
              <p:nvSpPr>
                <p:cNvPr id="123912" name="Oval 8"/>
                <p:cNvSpPr>
                  <a:spLocks noChangeAspect="1" noChangeArrowheads="1"/>
                </p:cNvSpPr>
                <p:nvPr/>
              </p:nvSpPr>
              <p:spPr bwMode="auto">
                <a:xfrm>
                  <a:off x="2743" y="2205"/>
                  <a:ext cx="315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A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13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2750" y="2487"/>
                  <a:ext cx="299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C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14" name="Line 1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57" y="2037"/>
                  <a:ext cx="87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15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2591" y="2036"/>
                  <a:ext cx="275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16" name="Line 1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8" y="2042"/>
                  <a:ext cx="54" cy="16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cxnSp>
              <p:nvCxnSpPr>
                <p:cNvPr id="123917" name="AutoShape 13"/>
                <p:cNvCxnSpPr>
                  <a:cxnSpLocks noChangeAspect="1" noChangeShapeType="1"/>
                  <a:stCxn id="123912" idx="4"/>
                  <a:endCxn id="123913" idx="0"/>
                </p:cNvCxnSpPr>
                <p:nvPr/>
              </p:nvCxnSpPr>
              <p:spPr bwMode="auto">
                <a:xfrm flipH="1">
                  <a:off x="2900" y="2342"/>
                  <a:ext cx="1" cy="141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</p:grpSp>
          <p:grpSp>
            <p:nvGrpSpPr>
              <p:cNvPr id="6" name="Group 14"/>
              <p:cNvGrpSpPr>
                <a:grpSpLocks/>
              </p:cNvGrpSpPr>
              <p:nvPr/>
            </p:nvGrpSpPr>
            <p:grpSpPr bwMode="auto">
              <a:xfrm>
                <a:off x="1248" y="1907"/>
                <a:ext cx="842" cy="713"/>
                <a:chOff x="1248" y="1907"/>
                <a:chExt cx="842" cy="713"/>
              </a:xfrm>
            </p:grpSpPr>
            <p:sp>
              <p:nvSpPr>
                <p:cNvPr id="123919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1349" y="1908"/>
                  <a:ext cx="300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E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2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248" y="2206"/>
                  <a:ext cx="330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R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21" name="Oval 17"/>
                <p:cNvSpPr>
                  <a:spLocks noChangeAspect="1" noChangeArrowheads="1"/>
                </p:cNvSpPr>
                <p:nvPr/>
              </p:nvSpPr>
              <p:spPr bwMode="auto">
                <a:xfrm>
                  <a:off x="1767" y="1907"/>
                  <a:ext cx="323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B</a:t>
                  </a:r>
                </a:p>
              </p:txBody>
            </p:sp>
            <p:sp>
              <p:nvSpPr>
                <p:cNvPr id="123922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1691" y="2206"/>
                  <a:ext cx="315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A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2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1698" y="2487"/>
                  <a:ext cx="299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C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24" name="Line 2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405" y="2037"/>
                  <a:ext cx="87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25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1539" y="2036"/>
                  <a:ext cx="275" cy="17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26" name="Line 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876" y="2042"/>
                  <a:ext cx="54" cy="16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" name="Group 23"/>
              <p:cNvGrpSpPr>
                <a:grpSpLocks/>
              </p:cNvGrpSpPr>
              <p:nvPr/>
            </p:nvGrpSpPr>
            <p:grpSpPr bwMode="auto">
              <a:xfrm>
                <a:off x="3352" y="1895"/>
                <a:ext cx="842" cy="725"/>
                <a:chOff x="2300" y="1854"/>
                <a:chExt cx="842" cy="725"/>
              </a:xfrm>
            </p:grpSpPr>
            <p:sp>
              <p:nvSpPr>
                <p:cNvPr id="12392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322" y="1854"/>
                  <a:ext cx="299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E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2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2300" y="2164"/>
                  <a:ext cx="330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R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2819" y="1866"/>
                  <a:ext cx="323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B</a:t>
                  </a:r>
                </a:p>
              </p:txBody>
            </p:sp>
            <p:sp>
              <p:nvSpPr>
                <p:cNvPr id="123931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2743" y="2164"/>
                  <a:ext cx="315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A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3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2750" y="2446"/>
                  <a:ext cx="299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C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33" name="Line 2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57" y="1996"/>
                  <a:ext cx="87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34" name="Line 30"/>
                <p:cNvSpPr>
                  <a:spLocks noChangeAspect="1" noChangeShapeType="1"/>
                </p:cNvSpPr>
                <p:nvPr/>
              </p:nvSpPr>
              <p:spPr bwMode="auto">
                <a:xfrm rot="-10800000">
                  <a:off x="2591" y="1995"/>
                  <a:ext cx="275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35" name="Line 3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28" y="2001"/>
                  <a:ext cx="54" cy="16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36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2623" y="1931"/>
                  <a:ext cx="17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33"/>
              <p:cNvGrpSpPr>
                <a:grpSpLocks/>
              </p:cNvGrpSpPr>
              <p:nvPr/>
            </p:nvGrpSpPr>
            <p:grpSpPr bwMode="auto">
              <a:xfrm>
                <a:off x="4404" y="1907"/>
                <a:ext cx="842" cy="713"/>
                <a:chOff x="4404" y="1907"/>
                <a:chExt cx="842" cy="713"/>
              </a:xfrm>
            </p:grpSpPr>
            <p:sp>
              <p:nvSpPr>
                <p:cNvPr id="123938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505" y="1907"/>
                  <a:ext cx="300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E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39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04" y="2205"/>
                  <a:ext cx="330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R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40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923" y="1907"/>
                  <a:ext cx="323" cy="132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B</a:t>
                  </a:r>
                </a:p>
              </p:txBody>
            </p:sp>
            <p:sp>
              <p:nvSpPr>
                <p:cNvPr id="123941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847" y="2205"/>
                  <a:ext cx="315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A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4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854" y="2487"/>
                  <a:ext cx="299" cy="133"/>
                </a:xfrm>
                <a:prstGeom prst="ellipse">
                  <a:avLst/>
                </a:prstGeom>
                <a:solidFill>
                  <a:srgbClr val="FF9966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200" b="1" i="1">
                      <a:latin typeface="Comic Sans MS" pitchFamily="66" charset="0"/>
                    </a:rPr>
                    <a:t>C</a:t>
                  </a:r>
                  <a:endParaRPr lang="en-US" altLang="zh-CN" sz="1600" b="1" i="1">
                    <a:latin typeface="Comic Sans MS" pitchFamily="66" charset="0"/>
                  </a:endParaRPr>
                </a:p>
              </p:txBody>
            </p:sp>
            <p:sp>
              <p:nvSpPr>
                <p:cNvPr id="123943" name="Line 39"/>
                <p:cNvSpPr>
                  <a:spLocks noChangeAspect="1" noChangeShapeType="1"/>
                </p:cNvSpPr>
                <p:nvPr/>
              </p:nvSpPr>
              <p:spPr bwMode="auto">
                <a:xfrm>
                  <a:off x="4695" y="2036"/>
                  <a:ext cx="275" cy="169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40"/>
              <p:cNvGrpSpPr>
                <a:grpSpLocks/>
              </p:cNvGrpSpPr>
              <p:nvPr/>
            </p:nvGrpSpPr>
            <p:grpSpPr bwMode="auto">
              <a:xfrm>
                <a:off x="197" y="1907"/>
                <a:ext cx="842" cy="713"/>
                <a:chOff x="197" y="1907"/>
                <a:chExt cx="842" cy="713"/>
              </a:xfrm>
            </p:grpSpPr>
            <p:cxnSp>
              <p:nvCxnSpPr>
                <p:cNvPr id="123945" name="AutoShape 41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797" y="2347"/>
                  <a:ext cx="1" cy="131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</p:spPr>
            </p:cxnSp>
            <p:grpSp>
              <p:nvGrpSpPr>
                <p:cNvPr id="10" name="Group 42"/>
                <p:cNvGrpSpPr>
                  <a:grpSpLocks/>
                </p:cNvGrpSpPr>
                <p:nvPr/>
              </p:nvGrpSpPr>
              <p:grpSpPr bwMode="auto">
                <a:xfrm>
                  <a:off x="197" y="1907"/>
                  <a:ext cx="842" cy="713"/>
                  <a:chOff x="197" y="1866"/>
                  <a:chExt cx="842" cy="713"/>
                </a:xfrm>
              </p:grpSpPr>
              <p:sp>
                <p:nvSpPr>
                  <p:cNvPr id="123947" name="Oval 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8" y="1866"/>
                    <a:ext cx="300" cy="132"/>
                  </a:xfrm>
                  <a:prstGeom prst="ellipse">
                    <a:avLst/>
                  </a:prstGeom>
                  <a:solidFill>
                    <a:srgbClr val="FF9966"/>
                  </a:solidFill>
                  <a:ln w="28575">
                    <a:solidFill>
                      <a:schemeClr val="tx1"/>
                    </a:solidFill>
                    <a:round/>
                    <a:headEnd type="none" w="sm" len="sm"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200" b="1" i="1">
                        <a:latin typeface="Comic Sans MS" pitchFamily="66" charset="0"/>
                      </a:rPr>
                      <a:t>E</a:t>
                    </a:r>
                    <a:endParaRPr lang="en-US" altLang="zh-CN" sz="1600" b="1" i="1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23948" name="Oval 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" y="2164"/>
                    <a:ext cx="330" cy="133"/>
                  </a:xfrm>
                  <a:prstGeom prst="ellipse">
                    <a:avLst/>
                  </a:prstGeom>
                  <a:solidFill>
                    <a:srgbClr val="FF9966"/>
                  </a:solidFill>
                  <a:ln w="28575">
                    <a:solidFill>
                      <a:schemeClr val="tx1"/>
                    </a:solidFill>
                    <a:round/>
                    <a:headEnd type="none" w="sm" len="sm"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200" b="1" i="1">
                        <a:latin typeface="Comic Sans MS" pitchFamily="66" charset="0"/>
                      </a:rPr>
                      <a:t>R</a:t>
                    </a:r>
                    <a:endParaRPr lang="en-US" altLang="zh-CN" sz="1600" b="1" i="1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23949" name="Oval 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16" y="1866"/>
                    <a:ext cx="323" cy="132"/>
                  </a:xfrm>
                  <a:prstGeom prst="ellipse">
                    <a:avLst/>
                  </a:prstGeom>
                  <a:solidFill>
                    <a:srgbClr val="FF9966"/>
                  </a:solidFill>
                  <a:ln w="28575">
                    <a:solidFill>
                      <a:schemeClr val="tx1"/>
                    </a:solidFill>
                    <a:round/>
                    <a:headEnd type="none" w="sm" len="sm"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200" b="1" i="1">
                        <a:latin typeface="Comic Sans MS" pitchFamily="66" charset="0"/>
                      </a:rPr>
                      <a:t>B</a:t>
                    </a:r>
                  </a:p>
                </p:txBody>
              </p:sp>
              <p:sp>
                <p:nvSpPr>
                  <p:cNvPr id="123950" name="Oval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40" y="2164"/>
                    <a:ext cx="315" cy="133"/>
                  </a:xfrm>
                  <a:prstGeom prst="ellipse">
                    <a:avLst/>
                  </a:prstGeom>
                  <a:solidFill>
                    <a:srgbClr val="FF9966"/>
                  </a:solidFill>
                  <a:ln w="28575">
                    <a:solidFill>
                      <a:schemeClr val="tx1"/>
                    </a:solidFill>
                    <a:round/>
                    <a:headEnd type="none" w="sm" len="sm"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200" b="1" i="1">
                        <a:latin typeface="Comic Sans MS" pitchFamily="66" charset="0"/>
                      </a:rPr>
                      <a:t>A</a:t>
                    </a:r>
                    <a:endParaRPr lang="en-US" altLang="zh-CN" sz="1600" b="1" i="1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23951" name="Oval 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47" y="2446"/>
                    <a:ext cx="299" cy="133"/>
                  </a:xfrm>
                  <a:prstGeom prst="ellipse">
                    <a:avLst/>
                  </a:prstGeom>
                  <a:solidFill>
                    <a:srgbClr val="FF9966"/>
                  </a:solidFill>
                  <a:ln w="28575">
                    <a:solidFill>
                      <a:schemeClr val="tx1"/>
                    </a:solidFill>
                    <a:round/>
                    <a:headEnd type="none" w="sm" len="sm"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200" b="1" i="1">
                        <a:latin typeface="Comic Sans MS" pitchFamily="66" charset="0"/>
                      </a:rPr>
                      <a:t>C</a:t>
                    </a:r>
                    <a:endParaRPr lang="en-US" altLang="zh-CN" sz="1600" b="1" i="1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23952" name="Line 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88" y="1995"/>
                    <a:ext cx="275" cy="169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stealth" w="med" len="med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953" name="Line 49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825" y="2001"/>
                    <a:ext cx="54" cy="166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stealth" w="med" len="med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3954" name="Rectangle 50"/>
              <p:cNvSpPr>
                <a:spLocks noChangeArrowheads="1"/>
              </p:cNvSpPr>
              <p:nvPr/>
            </p:nvSpPr>
            <p:spPr bwMode="auto">
              <a:xfrm>
                <a:off x="1524" y="1217"/>
                <a:ext cx="418" cy="535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955" name="Rectangle 51"/>
              <p:cNvSpPr>
                <a:spLocks noChangeArrowheads="1"/>
              </p:cNvSpPr>
              <p:nvPr/>
            </p:nvSpPr>
            <p:spPr bwMode="auto">
              <a:xfrm>
                <a:off x="3542" y="1217"/>
                <a:ext cx="418" cy="535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956" name="Rectangle 52"/>
              <p:cNvSpPr>
                <a:spLocks noChangeArrowheads="1"/>
              </p:cNvSpPr>
              <p:nvPr/>
            </p:nvSpPr>
            <p:spPr bwMode="auto">
              <a:xfrm>
                <a:off x="515" y="1411"/>
                <a:ext cx="418" cy="377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 eaLnBrk="0" hangingPunct="0"/>
                <a:endParaRPr lang="zh-CN" altLang="zh-CN" sz="2400">
                  <a:latin typeface="Comic Sans MS" pitchFamily="66" charset="0"/>
                  <a:cs typeface="Arial" pitchFamily="34" charset="0"/>
                </a:endParaRPr>
              </a:p>
            </p:txBody>
          </p:sp>
          <p:sp>
            <p:nvSpPr>
              <p:cNvPr id="123957" name="Rectangle 53"/>
              <p:cNvSpPr>
                <a:spLocks noChangeArrowheads="1"/>
              </p:cNvSpPr>
              <p:nvPr/>
            </p:nvSpPr>
            <p:spPr bwMode="auto">
              <a:xfrm>
                <a:off x="4551" y="1335"/>
                <a:ext cx="418" cy="417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23958" name="AutoShape 54"/>
              <p:cNvCxnSpPr>
                <a:cxnSpLocks noChangeShapeType="1"/>
                <a:stCxn id="123939" idx="5"/>
                <a:endCxn id="123942" idx="0"/>
              </p:cNvCxnSpPr>
              <p:nvPr/>
            </p:nvCxnSpPr>
            <p:spPr bwMode="auto">
              <a:xfrm>
                <a:off x="4686" y="2328"/>
                <a:ext cx="318" cy="15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</p:spPr>
          </p:cxnSp>
          <p:sp>
            <p:nvSpPr>
              <p:cNvPr id="123963" name="Rectangle 59"/>
              <p:cNvSpPr>
                <a:spLocks noChangeArrowheads="1"/>
              </p:cNvSpPr>
              <p:nvPr/>
            </p:nvSpPr>
            <p:spPr bwMode="auto">
              <a:xfrm>
                <a:off x="2533" y="1134"/>
                <a:ext cx="418" cy="61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3965" name="Line 61"/>
              <p:cNvSpPr>
                <a:spLocks noChangeAspect="1" noChangeShapeType="1"/>
              </p:cNvSpPr>
              <p:nvPr/>
            </p:nvSpPr>
            <p:spPr bwMode="auto">
              <a:xfrm>
                <a:off x="1539" y="2036"/>
                <a:ext cx="275" cy="170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6" name="Line 62"/>
              <p:cNvSpPr>
                <a:spLocks noChangeAspect="1" noChangeShapeType="1"/>
              </p:cNvSpPr>
              <p:nvPr/>
            </p:nvSpPr>
            <p:spPr bwMode="auto">
              <a:xfrm>
                <a:off x="2608" y="2069"/>
                <a:ext cx="275" cy="1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7" name="Line 63"/>
              <p:cNvSpPr>
                <a:spLocks noChangeAspect="1" noChangeShapeType="1"/>
              </p:cNvSpPr>
              <p:nvPr/>
            </p:nvSpPr>
            <p:spPr bwMode="auto">
              <a:xfrm rot="-10800000">
                <a:off x="3643" y="2036"/>
                <a:ext cx="275" cy="1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8" name="Line 64"/>
              <p:cNvSpPr>
                <a:spLocks noChangeAspect="1" noChangeShapeType="1"/>
              </p:cNvSpPr>
              <p:nvPr/>
            </p:nvSpPr>
            <p:spPr bwMode="auto">
              <a:xfrm>
                <a:off x="4695" y="2036"/>
                <a:ext cx="275" cy="1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9" name="Line 65"/>
              <p:cNvSpPr>
                <a:spLocks noChangeAspect="1" noChangeShapeType="1"/>
              </p:cNvSpPr>
              <p:nvPr/>
            </p:nvSpPr>
            <p:spPr bwMode="auto">
              <a:xfrm>
                <a:off x="488" y="2036"/>
                <a:ext cx="275" cy="1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23970" name="AutoShape 66"/>
              <p:cNvCxnSpPr>
                <a:cxnSpLocks noChangeAspect="1" noChangeShapeType="1"/>
                <a:stCxn id="123912" idx="4"/>
                <a:endCxn id="123913" idx="0"/>
              </p:cNvCxnSpPr>
              <p:nvPr/>
            </p:nvCxnSpPr>
            <p:spPr bwMode="auto">
              <a:xfrm flipH="1">
                <a:off x="2900" y="2347"/>
                <a:ext cx="1" cy="131"/>
              </a:xfrm>
              <a:prstGeom prst="straightConnector1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stealth" w="med" len="med"/>
              </a:ln>
              <a:effectLst/>
            </p:spPr>
          </p:cxnSp>
        </p:grpSp>
      </p:grpSp>
    </p:spTree>
  </p:cSld>
  <p:clrMapOvr>
    <a:masterClrMapping/>
  </p:clrMapOvr>
  <p:transition advTm="100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/>
      <p:bldP spid="123907" grpI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Bayesian Approach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sz="2800" dirty="0"/>
              <a:t>Posterior distribution over structures</a:t>
            </a:r>
          </a:p>
          <a:p>
            <a:pPr marL="285750" indent="-285750"/>
            <a:r>
              <a:rPr lang="en-US" altLang="zh-CN" sz="2800" dirty="0"/>
              <a:t>Estimate probability of  </a:t>
            </a:r>
            <a:r>
              <a:rPr lang="en-US" altLang="zh-CN" sz="2800" b="1" dirty="0"/>
              <a:t>features</a:t>
            </a:r>
          </a:p>
          <a:p>
            <a:pPr marL="762000" lvl="1"/>
            <a:r>
              <a:rPr lang="en-US" altLang="zh-CN" sz="2400" dirty="0"/>
              <a:t>Edge X</a:t>
            </a:r>
            <a:r>
              <a:rPr lang="en-US" altLang="zh-CN" sz="2400" i="1" dirty="0">
                <a:latin typeface="Comic Sans MS" pitchFamily="66" charset="0"/>
                <a:sym typeface="Symbol" pitchFamily="18" charset="2"/>
              </a:rPr>
              <a:t>Y</a:t>
            </a:r>
          </a:p>
          <a:p>
            <a:pPr marL="762000" lvl="1"/>
            <a:r>
              <a:rPr lang="en-US" altLang="zh-CN" sz="2400" dirty="0"/>
              <a:t>Path X</a:t>
            </a:r>
            <a:r>
              <a:rPr lang="en-US" altLang="zh-CN" sz="2400" i="1" dirty="0">
                <a:latin typeface="Comic Sans MS" pitchFamily="66" charset="0"/>
                <a:sym typeface="Symbol" pitchFamily="18" charset="2"/>
              </a:rPr>
              <a:t>…  Y</a:t>
            </a:r>
          </a:p>
          <a:p>
            <a:pPr marL="762000" lvl="1"/>
            <a:r>
              <a:rPr lang="en-US" altLang="zh-CN" sz="2400" i="1" dirty="0">
                <a:latin typeface="Comic Sans MS" pitchFamily="66" charset="0"/>
              </a:rPr>
              <a:t>…</a:t>
            </a:r>
          </a:p>
          <a:p>
            <a:pPr marL="762000" lvl="1"/>
            <a:endParaRPr lang="en-US" altLang="zh-CN" sz="3200" dirty="0"/>
          </a:p>
          <a:p>
            <a:pPr marL="285750" indent="-285750">
              <a:buFont typeface="Wingdings" pitchFamily="2" charset="2"/>
              <a:buNone/>
            </a:pPr>
            <a:endParaRPr lang="en-US" altLang="zh-CN" sz="2800" dirty="0"/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1619250" y="4365625"/>
          <a:ext cx="60483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公式" r:id="rId4" imgW="1752480" imgH="342720" progId="Equation.3">
                  <p:embed/>
                </p:oleObj>
              </mc:Choice>
              <mc:Fallback>
                <p:oleObj name="公式" r:id="rId4" imgW="1752480" imgH="342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365625"/>
                        <a:ext cx="604837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3" name="AutoShape 5"/>
          <p:cNvSpPr>
            <a:spLocks noChangeArrowheads="1"/>
          </p:cNvSpPr>
          <p:nvPr/>
        </p:nvSpPr>
        <p:spPr bwMode="auto">
          <a:xfrm>
            <a:off x="1547813" y="5516563"/>
            <a:ext cx="1989137" cy="828675"/>
          </a:xfrm>
          <a:prstGeom prst="wedgeRoundRectCallout">
            <a:avLst>
              <a:gd name="adj1" fmla="val 31403"/>
              <a:gd name="adj2" fmla="val -109579"/>
              <a:gd name="adj3" fmla="val 16667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CN" sz="2000">
                <a:latin typeface="Arial" pitchFamily="34" charset="0"/>
              </a:rPr>
              <a:t>Feature of </a:t>
            </a:r>
            <a:r>
              <a:rPr lang="en-US" altLang="zh-CN" sz="2400" i="1">
                <a:latin typeface="Comic Sans MS" pitchFamily="66" charset="0"/>
              </a:rPr>
              <a:t>G</a:t>
            </a:r>
            <a:r>
              <a:rPr lang="en-US" altLang="zh-CN" sz="2000">
                <a:latin typeface="Arial" pitchFamily="34" charset="0"/>
              </a:rPr>
              <a:t>,</a:t>
            </a:r>
          </a:p>
          <a:p>
            <a:pPr algn="ctr" eaLnBrk="0" hangingPunct="0"/>
            <a:r>
              <a:rPr lang="en-US" altLang="zh-CN" sz="2000">
                <a:latin typeface="Arial" pitchFamily="34" charset="0"/>
              </a:rPr>
              <a:t>e.g., </a:t>
            </a:r>
            <a:r>
              <a:rPr lang="en-US" altLang="zh-CN" sz="2000" i="1">
                <a:latin typeface="Comic Sans MS" pitchFamily="66" charset="0"/>
              </a:rPr>
              <a:t>X</a:t>
            </a:r>
            <a:r>
              <a:rPr lang="en-US" altLang="zh-CN" sz="2000" i="1">
                <a:latin typeface="Comic Sans MS" pitchFamily="66" charset="0"/>
                <a:sym typeface="Symbol" pitchFamily="18" charset="2"/>
              </a:rPr>
              <a:t>Y</a:t>
            </a:r>
            <a:endParaRPr lang="en-US" altLang="zh-CN" sz="2000" i="1">
              <a:latin typeface="Comic Sans MS" pitchFamily="66" charset="0"/>
            </a:endParaRPr>
          </a:p>
        </p:txBody>
      </p:sp>
      <p:sp>
        <p:nvSpPr>
          <p:cNvPr id="124934" name="AutoShape 6"/>
          <p:cNvSpPr>
            <a:spLocks noChangeArrowheads="1"/>
          </p:cNvSpPr>
          <p:nvPr/>
        </p:nvSpPr>
        <p:spPr bwMode="auto">
          <a:xfrm>
            <a:off x="4356100" y="5626100"/>
            <a:ext cx="2511425" cy="765175"/>
          </a:xfrm>
          <a:prstGeom prst="wedgeRoundRectCallout">
            <a:avLst>
              <a:gd name="adj1" fmla="val -12454"/>
              <a:gd name="adj2" fmla="val -134856"/>
              <a:gd name="adj3" fmla="val 16667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CN" sz="2000" b="1">
                <a:latin typeface="Arial" pitchFamily="34" charset="0"/>
              </a:rPr>
              <a:t>Indicator function</a:t>
            </a:r>
          </a:p>
          <a:p>
            <a:pPr algn="ctr" eaLnBrk="0" hangingPunct="0"/>
            <a:r>
              <a:rPr lang="en-US" altLang="zh-CN" sz="2000" b="1">
                <a:latin typeface="Arial" pitchFamily="34" charset="0"/>
              </a:rPr>
              <a:t>for feature </a:t>
            </a:r>
            <a:r>
              <a:rPr lang="en-US" altLang="zh-CN" sz="2000" b="1" i="1">
                <a:latin typeface="Comic Sans MS" pitchFamily="66" charset="0"/>
              </a:rPr>
              <a:t>f</a:t>
            </a:r>
            <a:endParaRPr lang="en-US" altLang="zh-CN" sz="2000" i="1">
              <a:latin typeface="Comic Sans MS" pitchFamily="66" charset="0"/>
            </a:endParaRPr>
          </a:p>
        </p:txBody>
      </p:sp>
      <p:sp>
        <p:nvSpPr>
          <p:cNvPr id="124935" name="AutoShape 7"/>
          <p:cNvSpPr>
            <a:spLocks noChangeArrowheads="1"/>
          </p:cNvSpPr>
          <p:nvPr/>
        </p:nvSpPr>
        <p:spPr bwMode="auto">
          <a:xfrm>
            <a:off x="6319838" y="3021013"/>
            <a:ext cx="2209800" cy="765175"/>
          </a:xfrm>
          <a:prstGeom prst="wedgeRoundRectCallout">
            <a:avLst>
              <a:gd name="adj1" fmla="val -33190"/>
              <a:gd name="adj2" fmla="val 122407"/>
              <a:gd name="adj3" fmla="val 16667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 b="1" dirty="0">
                <a:latin typeface="Arial" pitchFamily="34" charset="0"/>
              </a:rPr>
              <a:t>Bayesian score</a:t>
            </a:r>
          </a:p>
          <a:p>
            <a:pPr algn="ctr" eaLnBrk="0" hangingPunct="0"/>
            <a:r>
              <a:rPr lang="en-US" altLang="zh-CN" sz="2000" b="1" dirty="0">
                <a:latin typeface="Arial" pitchFamily="34" charset="0"/>
              </a:rPr>
              <a:t>for G</a:t>
            </a:r>
            <a:endParaRPr lang="en-US" altLang="zh-CN" sz="2000" i="1" dirty="0">
              <a:latin typeface="Comic Sans MS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 animBg="1"/>
      <p:bldP spid="124934" grpId="0" animBg="1"/>
      <p:bldP spid="1249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Practical Implementation</a:t>
            </a:r>
          </a:p>
        </p:txBody>
      </p:sp>
      <p:graphicFrame>
        <p:nvGraphicFramePr>
          <p:cNvPr id="12595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323153"/>
              </p:ext>
            </p:extLst>
          </p:nvPr>
        </p:nvGraphicFramePr>
        <p:xfrm>
          <a:off x="2123728" y="3933056"/>
          <a:ext cx="5190930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3" imgW="1638000" imgH="431640" progId="Equation.3">
                  <p:embed/>
                </p:oleObj>
              </mc:Choice>
              <mc:Fallback>
                <p:oleObj name="Equation" r:id="rId3" imgW="16380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933056"/>
                        <a:ext cx="5190930" cy="136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1484313"/>
            <a:ext cx="7848600" cy="4176712"/>
          </a:xfrm>
        </p:spPr>
        <p:txBody>
          <a:bodyPr/>
          <a:lstStyle/>
          <a:p>
            <a:r>
              <a:rPr lang="en-US" altLang="zh-CN" sz="3600" dirty="0"/>
              <a:t>Bootstrap method.</a:t>
            </a:r>
          </a:p>
          <a:p>
            <a:pPr lvl="1"/>
            <a:r>
              <a:rPr lang="en-US" altLang="zh-CN" sz="2400" dirty="0"/>
              <a:t>Randomly generate m </a:t>
            </a:r>
            <a:r>
              <a:rPr lang="en-US" altLang="zh-CN" sz="2400" dirty="0">
                <a:latin typeface="Arial"/>
              </a:rPr>
              <a:t>“</a:t>
            </a:r>
            <a:r>
              <a:rPr lang="en-US" altLang="zh-CN" sz="2400" dirty="0"/>
              <a:t>perturbed</a:t>
            </a:r>
            <a:r>
              <a:rPr lang="en-US" altLang="zh-CN" sz="2400" dirty="0">
                <a:latin typeface="Arial"/>
              </a:rPr>
              <a:t>”</a:t>
            </a:r>
            <a:r>
              <a:rPr lang="en-US" altLang="zh-CN" sz="2400" dirty="0"/>
              <a:t> sample sets. </a:t>
            </a:r>
          </a:p>
          <a:p>
            <a:pPr lvl="1"/>
            <a:r>
              <a:rPr lang="en-US" altLang="zh-CN" sz="2400" dirty="0"/>
              <a:t>For each sample set, choose a best model </a:t>
            </a:r>
            <a:r>
              <a:rPr lang="en-US" altLang="zh-CN" sz="2400" dirty="0" err="1"/>
              <a:t>G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Average the feature among these m structures</a:t>
            </a:r>
            <a:r>
              <a:rPr lang="en-US" altLang="zh-CN" sz="1800" dirty="0"/>
              <a:t>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folHlink"/>
                </a:solidFill>
              </a:rPr>
              <a:t>C: </a:t>
            </a:r>
            <a:r>
              <a:rPr lang="en-US" altLang="zh-CN" b="1" dirty="0">
                <a:solidFill>
                  <a:schemeClr val="folHlink"/>
                </a:solidFill>
              </a:rPr>
              <a:t>Dealing With Missing Data</a:t>
            </a:r>
          </a:p>
        </p:txBody>
      </p:sp>
      <p:sp>
        <p:nvSpPr>
          <p:cNvPr id="115721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Structure </a:t>
            </a:r>
            <a:r>
              <a:rPr lang="en-US" altLang="zh-CN" dirty="0"/>
              <a:t>known, how to learn </a:t>
            </a:r>
            <a:r>
              <a:rPr lang="en-US" altLang="zh-CN" dirty="0" smtClean="0"/>
              <a:t>the parameters</a:t>
            </a:r>
            <a:r>
              <a:rPr lang="en-US" altLang="zh-CN" dirty="0"/>
              <a:t>?</a:t>
            </a:r>
          </a:p>
          <a:p>
            <a:pPr algn="l"/>
            <a:endParaRPr lang="en-US" altLang="zh-CN" dirty="0" smtClean="0"/>
          </a:p>
          <a:p>
            <a:pPr algn="l"/>
            <a:r>
              <a:rPr lang="en-US" altLang="zh-CN" dirty="0" smtClean="0"/>
              <a:t>Structure </a:t>
            </a:r>
            <a:r>
              <a:rPr lang="en-US" altLang="zh-CN" dirty="0"/>
              <a:t>unknown, how to learn </a:t>
            </a:r>
            <a:r>
              <a:rPr lang="en-US" altLang="zh-CN" dirty="0" smtClean="0"/>
              <a:t>the structure </a:t>
            </a:r>
            <a:r>
              <a:rPr lang="en-US" altLang="zh-CN" dirty="0"/>
              <a:t>and parameters?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Incomplete Data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/>
              <a:t>Data is often </a:t>
            </a:r>
            <a:r>
              <a:rPr lang="en-US" altLang="zh-CN" sz="2800" b="1" dirty="0"/>
              <a:t>incomplete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Some variables of interest are not assigned values.</a:t>
            </a:r>
          </a:p>
          <a:p>
            <a:pPr>
              <a:lnSpc>
                <a:spcPct val="90000"/>
              </a:lnSpc>
            </a:pPr>
            <a:endParaRPr lang="en-US" altLang="zh-CN" sz="2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/>
              <a:t>This phenomenon happens when we have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/>
              <a:t>Missing values: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Some variables unobserved in some instances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/>
              <a:t>Hidden variables: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Some variables are never observed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We might not even know they exist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Protein-DNA Interactions</a:t>
            </a: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03800" y="2492375"/>
            <a:ext cx="3600450" cy="3544888"/>
          </a:xfrm>
          <a:noFill/>
          <a:ln/>
        </p:spPr>
      </p:pic>
      <p:pic>
        <p:nvPicPr>
          <p:cNvPr id="4608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2492375"/>
            <a:ext cx="3960813" cy="3600450"/>
          </a:xfrm>
          <a:noFill/>
          <a:ln/>
        </p:spPr>
      </p:pic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5651500" y="6308725"/>
            <a:ext cx="316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Lee, et al. Science, 2002.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Hidden (Latent) Variables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should we care about unobserved variables?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971550" y="3027362"/>
            <a:ext cx="6919913" cy="3070225"/>
            <a:chOff x="573" y="1923"/>
            <a:chExt cx="4359" cy="193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017" y="1923"/>
              <a:ext cx="960" cy="192"/>
              <a:chOff x="3792" y="2256"/>
              <a:chExt cx="960" cy="192"/>
            </a:xfrm>
          </p:grpSpPr>
          <p:sp>
            <p:nvSpPr>
              <p:cNvPr id="136198" name="Oval 6"/>
              <p:cNvSpPr>
                <a:spLocks noChangeArrowheads="1"/>
              </p:cNvSpPr>
              <p:nvPr/>
            </p:nvSpPr>
            <p:spPr bwMode="auto">
              <a:xfrm>
                <a:off x="379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X</a:t>
                </a:r>
                <a:r>
                  <a:rPr lang="en-US" altLang="zh-CN" sz="1400" baseline="-25000">
                    <a:latin typeface="Arial" pitchFamily="34" charset="0"/>
                  </a:rPr>
                  <a:t>1</a:t>
                </a:r>
                <a:endParaRPr lang="en-US" altLang="zh-CN" sz="1400">
                  <a:latin typeface="Arial" pitchFamily="34" charset="0"/>
                </a:endParaRPr>
              </a:p>
            </p:txBody>
          </p:sp>
          <p:sp>
            <p:nvSpPr>
              <p:cNvPr id="136199" name="Oval 7"/>
              <p:cNvSpPr>
                <a:spLocks noChangeArrowheads="1"/>
              </p:cNvSpPr>
              <p:nvPr/>
            </p:nvSpPr>
            <p:spPr bwMode="auto">
              <a:xfrm>
                <a:off x="415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X</a:t>
                </a:r>
                <a:r>
                  <a:rPr lang="en-US" altLang="zh-CN" sz="1400" baseline="-25000">
                    <a:latin typeface="Arial" pitchFamily="34" charset="0"/>
                  </a:rPr>
                  <a:t>2</a:t>
                </a:r>
                <a:endParaRPr lang="en-US" altLang="zh-CN" sz="1600" baseline="-25000">
                  <a:latin typeface="Arial" pitchFamily="34" charset="0"/>
                </a:endParaRPr>
              </a:p>
            </p:txBody>
          </p:sp>
          <p:sp>
            <p:nvSpPr>
              <p:cNvPr id="136200" name="Oval 8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X</a:t>
                </a:r>
                <a:r>
                  <a:rPr lang="en-US" altLang="zh-CN" sz="1400" baseline="-25000">
                    <a:latin typeface="Arial" pitchFamily="34" charset="0"/>
                  </a:rPr>
                  <a:t>3</a:t>
                </a:r>
                <a:endParaRPr lang="en-US" altLang="zh-CN" sz="1600" baseline="-25000">
                  <a:latin typeface="Arial" pitchFamily="34" charset="0"/>
                </a:endParaRPr>
              </a:p>
            </p:txBody>
          </p:sp>
        </p:grpSp>
        <p:sp>
          <p:nvSpPr>
            <p:cNvPr id="136201" name="Oval 9"/>
            <p:cNvSpPr>
              <a:spLocks noChangeArrowheads="1"/>
            </p:cNvSpPr>
            <p:nvPr/>
          </p:nvSpPr>
          <p:spPr bwMode="auto">
            <a:xfrm>
              <a:off x="1377" y="2427"/>
              <a:ext cx="240" cy="192"/>
            </a:xfrm>
            <a:prstGeom prst="ellipse">
              <a:avLst/>
            </a:prstGeom>
            <a:solidFill>
              <a:srgbClr val="FF9900"/>
            </a:solidFill>
            <a:ln w="5715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Arial" pitchFamily="34" charset="0"/>
                </a:rPr>
                <a:t>H</a:t>
              </a:r>
            </a:p>
          </p:txBody>
        </p: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017" y="2931"/>
              <a:ext cx="960" cy="192"/>
              <a:chOff x="3818" y="3264"/>
              <a:chExt cx="960" cy="192"/>
            </a:xfrm>
          </p:grpSpPr>
          <p:sp>
            <p:nvSpPr>
              <p:cNvPr id="136203" name="Oval 11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136204" name="Oval 12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136205" name="Oval 13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136206" name="AutoShape 14"/>
            <p:cNvCxnSpPr>
              <a:cxnSpLocks noChangeShapeType="1"/>
              <a:stCxn id="136198" idx="5"/>
              <a:endCxn id="136201" idx="1"/>
            </p:cNvCxnSpPr>
            <p:nvPr/>
          </p:nvCxnSpPr>
          <p:spPr bwMode="auto">
            <a:xfrm>
              <a:off x="1222" y="2099"/>
              <a:ext cx="190" cy="3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207" name="AutoShape 15"/>
            <p:cNvCxnSpPr>
              <a:cxnSpLocks noChangeShapeType="1"/>
              <a:stCxn id="136199" idx="4"/>
              <a:endCxn id="136201" idx="0"/>
            </p:cNvCxnSpPr>
            <p:nvPr/>
          </p:nvCxnSpPr>
          <p:spPr bwMode="auto">
            <a:xfrm>
              <a:off x="1497" y="2127"/>
              <a:ext cx="0" cy="28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208" name="AutoShape 16"/>
            <p:cNvCxnSpPr>
              <a:cxnSpLocks noChangeShapeType="1"/>
              <a:stCxn id="136200" idx="3"/>
              <a:endCxn id="136201" idx="7"/>
            </p:cNvCxnSpPr>
            <p:nvPr/>
          </p:nvCxnSpPr>
          <p:spPr bwMode="auto">
            <a:xfrm flipH="1">
              <a:off x="1582" y="2099"/>
              <a:ext cx="190" cy="3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209" name="AutoShape 17"/>
            <p:cNvCxnSpPr>
              <a:cxnSpLocks noChangeShapeType="1"/>
              <a:stCxn id="136201" idx="3"/>
              <a:endCxn id="136203" idx="7"/>
            </p:cNvCxnSpPr>
            <p:nvPr/>
          </p:nvCxnSpPr>
          <p:spPr bwMode="auto">
            <a:xfrm flipH="1">
              <a:off x="1222" y="2609"/>
              <a:ext cx="190" cy="3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210" name="AutoShape 18"/>
            <p:cNvCxnSpPr>
              <a:cxnSpLocks noChangeShapeType="1"/>
              <a:stCxn id="136201" idx="4"/>
              <a:endCxn id="136204" idx="0"/>
            </p:cNvCxnSpPr>
            <p:nvPr/>
          </p:nvCxnSpPr>
          <p:spPr bwMode="auto">
            <a:xfrm>
              <a:off x="1497" y="2637"/>
              <a:ext cx="0" cy="28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211" name="AutoShape 19"/>
            <p:cNvCxnSpPr>
              <a:cxnSpLocks noChangeShapeType="1"/>
              <a:stCxn id="136201" idx="5"/>
              <a:endCxn id="136205" idx="1"/>
            </p:cNvCxnSpPr>
            <p:nvPr/>
          </p:nvCxnSpPr>
          <p:spPr bwMode="auto">
            <a:xfrm>
              <a:off x="1582" y="2609"/>
              <a:ext cx="190" cy="3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212" name="Oval 20"/>
            <p:cNvSpPr>
              <a:spLocks noChangeArrowheads="1"/>
            </p:cNvSpPr>
            <p:nvPr/>
          </p:nvSpPr>
          <p:spPr bwMode="auto">
            <a:xfrm>
              <a:off x="3609" y="1923"/>
              <a:ext cx="240" cy="192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Arial" pitchFamily="34" charset="0"/>
                </a:rPr>
                <a:t>X</a:t>
              </a:r>
              <a:r>
                <a:rPr lang="en-US" altLang="zh-CN" sz="1400" baseline="-25000">
                  <a:latin typeface="Arial" pitchFamily="34" charset="0"/>
                </a:rPr>
                <a:t>1</a:t>
              </a:r>
              <a:endParaRPr lang="en-US" altLang="zh-CN" sz="1400">
                <a:latin typeface="Arial" pitchFamily="34" charset="0"/>
              </a:endParaRPr>
            </a:p>
          </p:txBody>
        </p:sp>
        <p:sp>
          <p:nvSpPr>
            <p:cNvPr id="136213" name="Oval 21"/>
            <p:cNvSpPr>
              <a:spLocks noChangeArrowheads="1"/>
            </p:cNvSpPr>
            <p:nvPr/>
          </p:nvSpPr>
          <p:spPr bwMode="auto">
            <a:xfrm>
              <a:off x="3969" y="1923"/>
              <a:ext cx="240" cy="192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Arial" pitchFamily="34" charset="0"/>
                </a:rPr>
                <a:t>X</a:t>
              </a:r>
              <a:r>
                <a:rPr lang="en-US" altLang="zh-CN" sz="1400" baseline="-25000">
                  <a:latin typeface="Arial" pitchFamily="34" charset="0"/>
                </a:rPr>
                <a:t>2</a:t>
              </a:r>
              <a:endParaRPr lang="en-US" altLang="zh-CN" sz="1600" baseline="-25000">
                <a:latin typeface="Arial" pitchFamily="34" charset="0"/>
              </a:endParaRPr>
            </a:p>
          </p:txBody>
        </p:sp>
        <p:sp>
          <p:nvSpPr>
            <p:cNvPr id="136214" name="Oval 22"/>
            <p:cNvSpPr>
              <a:spLocks noChangeArrowheads="1"/>
            </p:cNvSpPr>
            <p:nvPr/>
          </p:nvSpPr>
          <p:spPr bwMode="auto">
            <a:xfrm>
              <a:off x="4329" y="1923"/>
              <a:ext cx="240" cy="192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Arial" pitchFamily="34" charset="0"/>
                </a:rPr>
                <a:t>X</a:t>
              </a:r>
              <a:r>
                <a:rPr lang="en-US" altLang="zh-CN" sz="1400" baseline="-25000">
                  <a:latin typeface="Arial" pitchFamily="34" charset="0"/>
                </a:rPr>
                <a:t>3</a:t>
              </a:r>
              <a:endParaRPr lang="en-US" altLang="zh-CN" sz="1600" baseline="-25000">
                <a:latin typeface="Arial" pitchFamily="34" charset="0"/>
              </a:endParaRPr>
            </a:p>
          </p:txBody>
        </p:sp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3609" y="2931"/>
              <a:ext cx="960" cy="192"/>
              <a:chOff x="3818" y="3264"/>
              <a:chExt cx="960" cy="192"/>
            </a:xfrm>
          </p:grpSpPr>
          <p:sp>
            <p:nvSpPr>
              <p:cNvPr id="136216" name="Oval 24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136217" name="Oval 25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136218" name="Oval 26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Arial" pitchFamily="34" charset="0"/>
                  </a:rPr>
                  <a:t>Y</a:t>
                </a:r>
                <a:r>
                  <a:rPr lang="en-US" altLang="zh-CN" sz="1400" baseline="-25000">
                    <a:latin typeface="Arial" pitchFamily="34" charset="0"/>
                  </a:rPr>
                  <a:t>3</a:t>
                </a:r>
              </a:p>
            </p:txBody>
          </p:sp>
        </p:grpSp>
        <p:sp>
          <p:nvSpPr>
            <p:cNvPr id="136219" name="Line 27"/>
            <p:cNvSpPr>
              <a:spLocks noChangeShapeType="1"/>
            </p:cNvSpPr>
            <p:nvPr/>
          </p:nvSpPr>
          <p:spPr bwMode="auto">
            <a:xfrm flipH="1">
              <a:off x="3705" y="2115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0" name="Line 28"/>
            <p:cNvSpPr>
              <a:spLocks noChangeShapeType="1"/>
            </p:cNvSpPr>
            <p:nvPr/>
          </p:nvSpPr>
          <p:spPr bwMode="auto">
            <a:xfrm>
              <a:off x="3742" y="2115"/>
              <a:ext cx="288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1" name="Line 29"/>
            <p:cNvSpPr>
              <a:spLocks noChangeShapeType="1"/>
            </p:cNvSpPr>
            <p:nvPr/>
          </p:nvSpPr>
          <p:spPr bwMode="auto">
            <a:xfrm>
              <a:off x="3801" y="2115"/>
              <a:ext cx="576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2" name="Line 30"/>
            <p:cNvSpPr>
              <a:spLocks noChangeShapeType="1"/>
            </p:cNvSpPr>
            <p:nvPr/>
          </p:nvSpPr>
          <p:spPr bwMode="auto">
            <a:xfrm flipH="1">
              <a:off x="3753" y="2115"/>
              <a:ext cx="288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3" name="Line 31"/>
            <p:cNvSpPr>
              <a:spLocks noChangeShapeType="1"/>
            </p:cNvSpPr>
            <p:nvPr/>
          </p:nvSpPr>
          <p:spPr bwMode="auto">
            <a:xfrm>
              <a:off x="4089" y="2115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4" name="Line 32"/>
            <p:cNvSpPr>
              <a:spLocks noChangeShapeType="1"/>
            </p:cNvSpPr>
            <p:nvPr/>
          </p:nvSpPr>
          <p:spPr bwMode="auto">
            <a:xfrm flipH="1">
              <a:off x="3801" y="2115"/>
              <a:ext cx="576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5" name="Line 33"/>
            <p:cNvSpPr>
              <a:spLocks noChangeShapeType="1"/>
            </p:cNvSpPr>
            <p:nvPr/>
          </p:nvSpPr>
          <p:spPr bwMode="auto">
            <a:xfrm>
              <a:off x="4185" y="2115"/>
              <a:ext cx="24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6" name="Line 34"/>
            <p:cNvSpPr>
              <a:spLocks noChangeShapeType="1"/>
            </p:cNvSpPr>
            <p:nvPr/>
          </p:nvSpPr>
          <p:spPr bwMode="auto">
            <a:xfrm>
              <a:off x="4473" y="2115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29" name="AutoShape 37"/>
            <p:cNvSpPr>
              <a:spLocks noChangeArrowheads="1"/>
            </p:cNvSpPr>
            <p:nvPr/>
          </p:nvSpPr>
          <p:spPr bwMode="auto">
            <a:xfrm>
              <a:off x="2169" y="2355"/>
              <a:ext cx="1056" cy="240"/>
            </a:xfrm>
            <a:prstGeom prst="rightArrow">
              <a:avLst>
                <a:gd name="adj1" fmla="val 50000"/>
                <a:gd name="adj2" fmla="val 110000"/>
              </a:avLst>
            </a:prstGeom>
            <a:solidFill>
              <a:schemeClr val="accent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6230" name="Text Box 38"/>
            <p:cNvSpPr txBox="1">
              <a:spLocks noChangeArrowheads="1"/>
            </p:cNvSpPr>
            <p:nvPr/>
          </p:nvSpPr>
          <p:spPr bwMode="auto">
            <a:xfrm>
              <a:off x="573" y="3339"/>
              <a:ext cx="1863" cy="5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400" b="1">
                  <a:latin typeface="Arial" pitchFamily="34" charset="0"/>
                </a:rPr>
                <a:t>17 parameters</a:t>
              </a:r>
            </a:p>
            <a:p>
              <a:pPr algn="ctr" eaLnBrk="0" hangingPunct="0"/>
              <a:r>
                <a:rPr lang="en-US" altLang="zh-CN" sz="2400" b="1">
                  <a:latin typeface="Arial" pitchFamily="34" charset="0"/>
                </a:rPr>
                <a:t>17=1+1+1+8+2+2+2</a:t>
              </a:r>
            </a:p>
          </p:txBody>
        </p:sp>
        <p:sp>
          <p:nvSpPr>
            <p:cNvPr id="136231" name="Text Box 39"/>
            <p:cNvSpPr txBox="1">
              <a:spLocks noChangeArrowheads="1"/>
            </p:cNvSpPr>
            <p:nvPr/>
          </p:nvSpPr>
          <p:spPr bwMode="auto">
            <a:xfrm>
              <a:off x="3288" y="3339"/>
              <a:ext cx="1644" cy="5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400" b="1">
                  <a:latin typeface="Arial" pitchFamily="34" charset="0"/>
                </a:rPr>
                <a:t>27 parameters</a:t>
              </a:r>
            </a:p>
            <a:p>
              <a:pPr algn="ctr" eaLnBrk="0" hangingPunct="0"/>
              <a:r>
                <a:rPr lang="en-US" altLang="zh-CN" sz="2400" b="1">
                  <a:latin typeface="Arial" pitchFamily="34" charset="0"/>
                </a:rPr>
                <a:t>27=1+1+1+8+8+8</a:t>
              </a:r>
            </a:p>
          </p:txBody>
        </p:sp>
        <p:sp>
          <p:nvSpPr>
            <p:cNvPr id="136232" name="Line 40"/>
            <p:cNvSpPr>
              <a:spLocks noChangeShapeType="1"/>
            </p:cNvSpPr>
            <p:nvPr/>
          </p:nvSpPr>
          <p:spPr bwMode="auto">
            <a:xfrm flipH="1">
              <a:off x="4150" y="2115"/>
              <a:ext cx="259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040071"/>
              </p:ext>
            </p:extLst>
          </p:nvPr>
        </p:nvGraphicFramePr>
        <p:xfrm>
          <a:off x="1259632" y="3645024"/>
          <a:ext cx="63817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公式" r:id="rId3" imgW="2869920" imgH="342720" progId="Equation.3">
                  <p:embed/>
                </p:oleObj>
              </mc:Choice>
              <mc:Fallback>
                <p:oleObj name="公式" r:id="rId3" imgW="2869920" imgH="342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645024"/>
                        <a:ext cx="63817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120742"/>
              </p:ext>
            </p:extLst>
          </p:nvPr>
        </p:nvGraphicFramePr>
        <p:xfrm>
          <a:off x="1354138" y="5516563"/>
          <a:ext cx="72278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5" imgW="3301920" imgH="368280" progId="Equation.DSMT4">
                  <p:embed/>
                </p:oleObj>
              </mc:Choice>
              <mc:Fallback>
                <p:oleObj name="Equation" r:id="rId5" imgW="3301920" imgH="3682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516563"/>
                        <a:ext cx="7227887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7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More Computation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7772400" cy="3457575"/>
          </a:xfrm>
        </p:spPr>
        <p:txBody>
          <a:bodyPr/>
          <a:lstStyle/>
          <a:p>
            <a:r>
              <a:rPr lang="en-US" altLang="zh-CN" dirty="0"/>
              <a:t>The likelihood of the data does </a:t>
            </a:r>
            <a:r>
              <a:rPr lang="en-US" altLang="zh-CN" b="1" dirty="0">
                <a:solidFill>
                  <a:schemeClr val="hlink"/>
                </a:solidFill>
              </a:rPr>
              <a:t>not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lang="en-US" altLang="zh-CN" dirty="0"/>
              <a:t>decompose.</a:t>
            </a:r>
          </a:p>
          <a:p>
            <a:r>
              <a:rPr lang="en-US" altLang="zh-CN" dirty="0"/>
              <a:t>Complete data.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Incomplete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Learning Parameters With Incomplete Data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Expectation maximization (EM) iteration algorithm is the general purpose method for learning from incomplete data.</a:t>
            </a:r>
          </a:p>
          <a:p>
            <a:pPr lvl="1"/>
            <a:r>
              <a:rPr lang="en-US" altLang="zh-CN"/>
              <a:t>E-Step. </a:t>
            </a:r>
          </a:p>
          <a:p>
            <a:pPr lvl="1"/>
            <a:r>
              <a:rPr lang="en-US" altLang="zh-CN"/>
              <a:t>M-Step. 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EM Intuition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If we had true counts, we could estimate parameters.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But with missing values, counts are unknown.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We </a:t>
            </a:r>
            <a:r>
              <a:rPr lang="en-US" altLang="zh-CN" sz="2800" dirty="0">
                <a:latin typeface="Arial"/>
              </a:rPr>
              <a:t>“</a:t>
            </a:r>
            <a:r>
              <a:rPr lang="en-US" altLang="zh-CN" sz="2800" dirty="0"/>
              <a:t>complete</a:t>
            </a:r>
            <a:r>
              <a:rPr lang="en-US" altLang="zh-CN" sz="2800" dirty="0">
                <a:latin typeface="Arial"/>
              </a:rPr>
              <a:t>”</a:t>
            </a:r>
            <a:r>
              <a:rPr lang="en-US" altLang="zh-CN" sz="2800" dirty="0"/>
              <a:t> counts using probabilistic inference based on current parameter assignment.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We use completed counts as if real to re-estimate parameters.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EM Algorithm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39750" y="2225675"/>
            <a:ext cx="8001000" cy="3911600"/>
            <a:chOff x="340" y="1402"/>
            <a:chExt cx="5040" cy="2464"/>
          </a:xfrm>
        </p:grpSpPr>
        <p:sp>
          <p:nvSpPr>
            <p:cNvPr id="157699" name="Line 3"/>
            <p:cNvSpPr>
              <a:spLocks noChangeShapeType="1"/>
            </p:cNvSpPr>
            <p:nvPr/>
          </p:nvSpPr>
          <p:spPr bwMode="auto">
            <a:xfrm>
              <a:off x="2491" y="1905"/>
              <a:ext cx="0" cy="1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0" name="Line 4"/>
            <p:cNvSpPr>
              <a:spLocks noChangeShapeType="1"/>
            </p:cNvSpPr>
            <p:nvPr/>
          </p:nvSpPr>
          <p:spPr bwMode="auto">
            <a:xfrm>
              <a:off x="2715" y="1905"/>
              <a:ext cx="0" cy="17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1" name="AutoShape 5"/>
            <p:cNvSpPr>
              <a:spLocks noChangeArrowheads="1"/>
            </p:cNvSpPr>
            <p:nvPr/>
          </p:nvSpPr>
          <p:spPr bwMode="auto">
            <a:xfrm>
              <a:off x="3246" y="2684"/>
              <a:ext cx="589" cy="343"/>
            </a:xfrm>
            <a:prstGeom prst="rightArrow">
              <a:avLst>
                <a:gd name="adj1" fmla="val 39574"/>
                <a:gd name="adj2" fmla="val 44607"/>
              </a:avLst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3" name="Rectangle 7"/>
            <p:cNvSpPr>
              <a:spLocks noChangeArrowheads="1"/>
            </p:cNvSpPr>
            <p:nvPr/>
          </p:nvSpPr>
          <p:spPr bwMode="auto">
            <a:xfrm>
              <a:off x="4200" y="2042"/>
              <a:ext cx="648" cy="1651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endParaRPr lang="zh-CN" altLang="zh-CN" sz="2000">
                <a:latin typeface="Comic Sans MS" pitchFamily="66" charset="0"/>
              </a:endParaRPr>
            </a:p>
          </p:txBody>
        </p:sp>
        <p:sp>
          <p:nvSpPr>
            <p:cNvPr id="157704" name="Text Box 8"/>
            <p:cNvSpPr txBox="1">
              <a:spLocks noChangeAspect="1" noChangeArrowheads="1"/>
            </p:cNvSpPr>
            <p:nvPr/>
          </p:nvSpPr>
          <p:spPr bwMode="auto">
            <a:xfrm>
              <a:off x="4558" y="2659"/>
              <a:ext cx="333" cy="7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i="1">
                  <a:latin typeface="Arial" pitchFamily="34" charset="0"/>
                </a:rPr>
                <a:t>1.30.41.71.6</a:t>
              </a:r>
              <a:endParaRPr lang="en-US" altLang="zh-CN" sz="1600">
                <a:latin typeface="Arial" pitchFamily="34" charset="0"/>
              </a:endParaRPr>
            </a:p>
          </p:txBody>
        </p:sp>
        <p:sp>
          <p:nvSpPr>
            <p:cNvPr id="157705" name="Text Box 9"/>
            <p:cNvSpPr txBox="1">
              <a:spLocks noChangeAspect="1" noChangeArrowheads="1"/>
            </p:cNvSpPr>
            <p:nvPr/>
          </p:nvSpPr>
          <p:spPr bwMode="auto">
            <a:xfrm>
              <a:off x="4176" y="2076"/>
              <a:ext cx="720" cy="2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 i="1">
                  <a:latin typeface="Comic Sans MS" pitchFamily="66" charset="0"/>
                </a:rPr>
                <a:t>N </a:t>
              </a:r>
              <a:r>
                <a:rPr lang="en-US" altLang="zh-CN" sz="2000">
                  <a:latin typeface="Comic Sans MS" pitchFamily="66" charset="0"/>
                </a:rPr>
                <a:t>(</a:t>
              </a:r>
              <a:r>
                <a:rPr lang="en-US" altLang="zh-CN" sz="2000" i="1">
                  <a:latin typeface="Comic Sans MS" pitchFamily="66" charset="0"/>
                </a:rPr>
                <a:t>X,Y </a:t>
              </a:r>
              <a:r>
                <a:rPr lang="en-US" altLang="zh-CN" sz="2000">
                  <a:latin typeface="Comic Sans MS" pitchFamily="66" charset="0"/>
                </a:rPr>
                <a:t>)</a:t>
              </a:r>
              <a:endParaRPr lang="en-US" altLang="zh-CN" sz="2000">
                <a:latin typeface="Arial" pitchFamily="34" charset="0"/>
              </a:endParaRPr>
            </a:p>
          </p:txBody>
        </p:sp>
        <p:sp>
          <p:nvSpPr>
            <p:cNvPr id="157706" name="Line 10"/>
            <p:cNvSpPr>
              <a:spLocks noChangeAspect="1" noChangeShapeType="1"/>
            </p:cNvSpPr>
            <p:nvPr/>
          </p:nvSpPr>
          <p:spPr bwMode="auto">
            <a:xfrm>
              <a:off x="4242" y="2663"/>
              <a:ext cx="491" cy="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7" name="Line 11"/>
            <p:cNvSpPr>
              <a:spLocks noChangeAspect="1" noChangeShapeType="1"/>
            </p:cNvSpPr>
            <p:nvPr/>
          </p:nvSpPr>
          <p:spPr bwMode="auto">
            <a:xfrm>
              <a:off x="4405" y="2433"/>
              <a:ext cx="0" cy="12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8" name="Line 12"/>
            <p:cNvSpPr>
              <a:spLocks noChangeAspect="1" noChangeShapeType="1"/>
            </p:cNvSpPr>
            <p:nvPr/>
          </p:nvSpPr>
          <p:spPr bwMode="auto">
            <a:xfrm>
              <a:off x="4573" y="2433"/>
              <a:ext cx="0" cy="12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09" name="Text Box 13"/>
            <p:cNvSpPr txBox="1">
              <a:spLocks noChangeAspect="1" noChangeArrowheads="1"/>
            </p:cNvSpPr>
            <p:nvPr/>
          </p:nvSpPr>
          <p:spPr bwMode="auto">
            <a:xfrm>
              <a:off x="4220" y="2434"/>
              <a:ext cx="209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i="1">
                  <a:latin typeface="Comic Sans MS" pitchFamily="66" charset="0"/>
                </a:rPr>
                <a:t>X</a:t>
              </a:r>
              <a:endParaRPr lang="en-US" altLang="zh-CN" sz="1600">
                <a:latin typeface="Arial" pitchFamily="34" charset="0"/>
              </a:endParaRPr>
            </a:p>
          </p:txBody>
        </p:sp>
        <p:sp>
          <p:nvSpPr>
            <p:cNvPr id="157710" name="Text Box 14"/>
            <p:cNvSpPr txBox="1">
              <a:spLocks noChangeAspect="1" noChangeArrowheads="1"/>
            </p:cNvSpPr>
            <p:nvPr/>
          </p:nvSpPr>
          <p:spPr bwMode="auto">
            <a:xfrm>
              <a:off x="4389" y="2434"/>
              <a:ext cx="19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i="1">
                  <a:latin typeface="Comic Sans MS" pitchFamily="66" charset="0"/>
                </a:rPr>
                <a:t>Y</a:t>
              </a:r>
              <a:endParaRPr lang="en-US" altLang="zh-CN" sz="1600">
                <a:latin typeface="Arial" pitchFamily="34" charset="0"/>
              </a:endParaRPr>
            </a:p>
          </p:txBody>
        </p:sp>
        <p:sp>
          <p:nvSpPr>
            <p:cNvPr id="157711" name="Text Box 15"/>
            <p:cNvSpPr txBox="1">
              <a:spLocks noChangeAspect="1" noChangeArrowheads="1"/>
            </p:cNvSpPr>
            <p:nvPr/>
          </p:nvSpPr>
          <p:spPr bwMode="auto">
            <a:xfrm>
              <a:off x="4566" y="2434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i="1">
                  <a:latin typeface="Arial" pitchFamily="34" charset="0"/>
                </a:rPr>
                <a:t>#</a:t>
              </a:r>
              <a:endParaRPr lang="en-US" altLang="zh-CN" sz="1600">
                <a:latin typeface="Arial" pitchFamily="34" charset="0"/>
              </a:endParaRPr>
            </a:p>
          </p:txBody>
        </p:sp>
        <p:sp>
          <p:nvSpPr>
            <p:cNvPr id="157712" name="Line 16"/>
            <p:cNvSpPr>
              <a:spLocks noChangeShapeType="1"/>
            </p:cNvSpPr>
            <p:nvPr/>
          </p:nvSpPr>
          <p:spPr bwMode="auto">
            <a:xfrm>
              <a:off x="4198" y="2389"/>
              <a:ext cx="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13" name="Text Box 17"/>
            <p:cNvSpPr txBox="1">
              <a:spLocks noChangeArrowheads="1"/>
            </p:cNvSpPr>
            <p:nvPr/>
          </p:nvSpPr>
          <p:spPr bwMode="auto">
            <a:xfrm>
              <a:off x="4196" y="2663"/>
              <a:ext cx="218" cy="7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latin typeface="Comic Sans MS" pitchFamily="66" charset="0"/>
                </a:rPr>
                <a:t>HTHT</a:t>
              </a:r>
              <a:endParaRPr lang="en-US" altLang="zh-CN" sz="1600">
                <a:latin typeface="Comic Sans MS" pitchFamily="66" charset="0"/>
              </a:endParaRPr>
            </a:p>
          </p:txBody>
        </p:sp>
        <p:sp>
          <p:nvSpPr>
            <p:cNvPr id="157714" name="Text Box 18"/>
            <p:cNvSpPr txBox="1">
              <a:spLocks noChangeArrowheads="1"/>
            </p:cNvSpPr>
            <p:nvPr/>
          </p:nvSpPr>
          <p:spPr bwMode="auto">
            <a:xfrm>
              <a:off x="4374" y="2658"/>
              <a:ext cx="218" cy="75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latin typeface="Comic Sans MS" pitchFamily="66" charset="0"/>
                </a:rPr>
                <a:t>HHTT</a:t>
              </a:r>
              <a:endParaRPr lang="en-US" altLang="zh-CN" sz="1600">
                <a:latin typeface="Comic Sans MS" pitchFamily="66" charset="0"/>
              </a:endParaRPr>
            </a:p>
          </p:txBody>
        </p:sp>
        <p:sp>
          <p:nvSpPr>
            <p:cNvPr id="157715" name="Text Box 19"/>
            <p:cNvSpPr txBox="1">
              <a:spLocks noChangeArrowheads="1"/>
            </p:cNvSpPr>
            <p:nvPr/>
          </p:nvSpPr>
          <p:spPr bwMode="auto">
            <a:xfrm>
              <a:off x="3801" y="1415"/>
              <a:ext cx="1579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400">
                  <a:latin typeface="Arial" pitchFamily="34" charset="0"/>
                </a:rPr>
                <a:t>Expected Counts</a:t>
              </a:r>
              <a:endParaRPr lang="en-US" altLang="zh-CN" sz="2400">
                <a:latin typeface="Comic Sans MS" pitchFamily="66" charset="0"/>
              </a:endParaRPr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268" y="1402"/>
              <a:ext cx="700" cy="1781"/>
              <a:chOff x="2087" y="1968"/>
              <a:chExt cx="700" cy="1221"/>
            </a:xfrm>
          </p:grpSpPr>
          <p:sp>
            <p:nvSpPr>
              <p:cNvPr id="157717" name="Line 21"/>
              <p:cNvSpPr>
                <a:spLocks noChangeShapeType="1"/>
              </p:cNvSpPr>
              <p:nvPr/>
            </p:nvSpPr>
            <p:spPr bwMode="auto">
              <a:xfrm>
                <a:off x="2094" y="2523"/>
                <a:ext cx="6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7718" name="Text Box 22"/>
              <p:cNvSpPr txBox="1">
                <a:spLocks noChangeArrowheads="1"/>
              </p:cNvSpPr>
              <p:nvPr/>
            </p:nvSpPr>
            <p:spPr bwMode="auto">
              <a:xfrm>
                <a:off x="2098" y="2339"/>
                <a:ext cx="209" cy="14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600" i="1">
                    <a:latin typeface="Comic Sans MS" pitchFamily="66" charset="0"/>
                  </a:rPr>
                  <a:t>X</a:t>
                </a:r>
                <a:endParaRPr lang="en-US" altLang="zh-CN" sz="1600">
                  <a:latin typeface="Arial" pitchFamily="34" charset="0"/>
                </a:endParaRPr>
              </a:p>
            </p:txBody>
          </p:sp>
          <p:sp>
            <p:nvSpPr>
              <p:cNvPr id="157719" name="Text Box 23"/>
              <p:cNvSpPr txBox="1">
                <a:spLocks noChangeArrowheads="1"/>
              </p:cNvSpPr>
              <p:nvPr/>
            </p:nvSpPr>
            <p:spPr bwMode="auto">
              <a:xfrm>
                <a:off x="2540" y="2332"/>
                <a:ext cx="233" cy="1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i="1">
                    <a:latin typeface="Comic Sans MS" pitchFamily="66" charset="0"/>
                  </a:rPr>
                  <a:t>Z</a:t>
                </a:r>
                <a:endParaRPr lang="en-US" altLang="zh-CN" sz="1600">
                  <a:latin typeface="Arial" pitchFamily="34" charset="0"/>
                </a:endParaRPr>
              </a:p>
            </p:txBody>
          </p:sp>
          <p:sp>
            <p:nvSpPr>
              <p:cNvPr id="157720" name="Text Box 24"/>
              <p:cNvSpPr txBox="1">
                <a:spLocks noChangeArrowheads="1"/>
              </p:cNvSpPr>
              <p:nvPr/>
            </p:nvSpPr>
            <p:spPr bwMode="auto">
              <a:xfrm>
                <a:off x="2087" y="2556"/>
                <a:ext cx="218" cy="6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latin typeface="Comic Sans MS" pitchFamily="66" charset="0"/>
                  </a:rPr>
                  <a:t>HTHHT</a:t>
                </a:r>
                <a:endParaRPr lang="en-US" altLang="zh-CN" sz="1600">
                  <a:latin typeface="Comic Sans MS" pitchFamily="66" charset="0"/>
                </a:endParaRPr>
              </a:p>
            </p:txBody>
          </p:sp>
          <p:sp>
            <p:nvSpPr>
              <p:cNvPr id="157721" name="Text Box 25"/>
              <p:cNvSpPr txBox="1">
                <a:spLocks noChangeArrowheads="1"/>
              </p:cNvSpPr>
              <p:nvPr/>
            </p:nvSpPr>
            <p:spPr bwMode="auto">
              <a:xfrm>
                <a:off x="2317" y="2326"/>
                <a:ext cx="207" cy="1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i="1">
                    <a:latin typeface="Comic Sans MS" pitchFamily="66" charset="0"/>
                  </a:rPr>
                  <a:t>Y</a:t>
                </a:r>
                <a:endParaRPr lang="en-US" altLang="zh-CN" sz="1600">
                  <a:latin typeface="Arial" pitchFamily="34" charset="0"/>
                </a:endParaRPr>
              </a:p>
            </p:txBody>
          </p:sp>
          <p:sp>
            <p:nvSpPr>
              <p:cNvPr id="157722" name="Text Box 26"/>
              <p:cNvSpPr txBox="1">
                <a:spLocks noChangeArrowheads="1"/>
              </p:cNvSpPr>
              <p:nvPr/>
            </p:nvSpPr>
            <p:spPr bwMode="auto">
              <a:xfrm>
                <a:off x="2309" y="2556"/>
                <a:ext cx="218" cy="6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latin typeface="Comic Sans MS" pitchFamily="66" charset="0"/>
                  </a:rPr>
                  <a:t>??HTT</a:t>
                </a:r>
                <a:endParaRPr lang="en-US" altLang="zh-CN" sz="1600">
                  <a:latin typeface="Comic Sans MS" pitchFamily="66" charset="0"/>
                </a:endParaRPr>
              </a:p>
            </p:txBody>
          </p:sp>
          <p:sp>
            <p:nvSpPr>
              <p:cNvPr id="157723" name="Text Box 27"/>
              <p:cNvSpPr txBox="1">
                <a:spLocks noChangeArrowheads="1"/>
              </p:cNvSpPr>
              <p:nvPr/>
            </p:nvSpPr>
            <p:spPr bwMode="auto">
              <a:xfrm>
                <a:off x="2537" y="2556"/>
                <a:ext cx="218" cy="6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latin typeface="Comic Sans MS" pitchFamily="66" charset="0"/>
                  </a:rPr>
                  <a:t>T??TH</a:t>
                </a:r>
                <a:endParaRPr lang="en-US" altLang="zh-CN" sz="1600">
                  <a:latin typeface="Comic Sans MS" pitchFamily="66" charset="0"/>
                </a:endParaRPr>
              </a:p>
            </p:txBody>
          </p:sp>
          <p:sp>
            <p:nvSpPr>
              <p:cNvPr id="157724" name="Text Box 28"/>
              <p:cNvSpPr txBox="1">
                <a:spLocks noChangeArrowheads="1"/>
              </p:cNvSpPr>
              <p:nvPr/>
            </p:nvSpPr>
            <p:spPr bwMode="auto">
              <a:xfrm>
                <a:off x="2196" y="1968"/>
                <a:ext cx="522" cy="19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2400">
                    <a:latin typeface="Arial" pitchFamily="34" charset="0"/>
                  </a:rPr>
                  <a:t>Data</a:t>
                </a:r>
                <a:endParaRPr lang="en-US" altLang="zh-CN" sz="2400">
                  <a:latin typeface="Comic Sans MS" pitchFamily="66" charset="0"/>
                </a:endParaRPr>
              </a:p>
            </p:txBody>
          </p:sp>
        </p:grpSp>
        <p:sp>
          <p:nvSpPr>
            <p:cNvPr id="157726" name="AutoShape 30"/>
            <p:cNvSpPr>
              <a:spLocks noChangeArrowheads="1"/>
            </p:cNvSpPr>
            <p:nvPr/>
          </p:nvSpPr>
          <p:spPr bwMode="auto">
            <a:xfrm>
              <a:off x="476" y="3612"/>
              <a:ext cx="1538" cy="254"/>
            </a:xfrm>
            <a:prstGeom prst="wedgeRoundRectCallout">
              <a:avLst>
                <a:gd name="adj1" fmla="val 82704"/>
                <a:gd name="adj2" fmla="val -459449"/>
                <a:gd name="adj3" fmla="val 16667"/>
              </a:avLst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P(Y=H|X=T,</a:t>
              </a:r>
              <a:r>
                <a:rPr lang="en-US" altLang="zh-CN">
                  <a:latin typeface="Comic Sans MS" pitchFamily="66" charset="0"/>
                  <a:sym typeface="Symbol" pitchFamily="18" charset="2"/>
                </a:rPr>
                <a:t></a:t>
              </a:r>
              <a:r>
                <a:rPr lang="en-US" altLang="zh-CN">
                  <a:latin typeface="Comic Sans MS" pitchFamily="66" charset="0"/>
                </a:rPr>
                <a:t>) = 0.4</a:t>
              </a:r>
            </a:p>
          </p:txBody>
        </p:sp>
        <p:sp>
          <p:nvSpPr>
            <p:cNvPr id="157727" name="AutoShape 31"/>
            <p:cNvSpPr>
              <a:spLocks noChangeArrowheads="1"/>
            </p:cNvSpPr>
            <p:nvPr/>
          </p:nvSpPr>
          <p:spPr bwMode="auto">
            <a:xfrm>
              <a:off x="385" y="1752"/>
              <a:ext cx="1888" cy="254"/>
            </a:xfrm>
            <a:prstGeom prst="wedgeRoundRectCallout">
              <a:avLst>
                <a:gd name="adj1" fmla="val 63083"/>
                <a:gd name="adj2" fmla="val 192519"/>
                <a:gd name="adj3" fmla="val 16667"/>
              </a:avLst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P(Y=H|X=H,Z=T,</a:t>
              </a:r>
              <a:r>
                <a:rPr lang="en-US" altLang="zh-CN">
                  <a:latin typeface="Comic Sans MS" pitchFamily="66" charset="0"/>
                  <a:sym typeface="Symbol" pitchFamily="18" charset="2"/>
                </a:rPr>
                <a:t></a:t>
              </a:r>
              <a:r>
                <a:rPr lang="en-US" altLang="zh-CN">
                  <a:latin typeface="Comic Sans MS" pitchFamily="66" charset="0"/>
                </a:rPr>
                <a:t>) = 0.3</a:t>
              </a:r>
            </a:p>
          </p:txBody>
        </p:sp>
        <p:sp>
          <p:nvSpPr>
            <p:cNvPr id="157728" name="Rectangle 32"/>
            <p:cNvSpPr>
              <a:spLocks noChangeArrowheads="1"/>
            </p:cNvSpPr>
            <p:nvPr/>
          </p:nvSpPr>
          <p:spPr bwMode="auto">
            <a:xfrm>
              <a:off x="340" y="2643"/>
              <a:ext cx="746" cy="4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 b="1">
                  <a:latin typeface="Arial" pitchFamily="34" charset="0"/>
                </a:rPr>
                <a:t>Current </a:t>
              </a:r>
            </a:p>
            <a:p>
              <a:pPr algn="ctr" eaLnBrk="0" hangingPunct="0"/>
              <a:r>
                <a:rPr lang="en-US" altLang="zh-CN" sz="2000" b="1">
                  <a:latin typeface="Arial" pitchFamily="34" charset="0"/>
                </a:rPr>
                <a:t>model</a:t>
              </a:r>
              <a:endParaRPr lang="en-US" altLang="zh-CN" sz="2800" b="1">
                <a:latin typeface="Arial" pitchFamily="34" charset="0"/>
              </a:endParaRPr>
            </a:p>
          </p:txBody>
        </p:sp>
        <p:sp>
          <p:nvSpPr>
            <p:cNvPr id="157729" name="Line 33"/>
            <p:cNvSpPr>
              <a:spLocks noChangeShapeType="1"/>
            </p:cNvSpPr>
            <p:nvPr/>
          </p:nvSpPr>
          <p:spPr bwMode="auto">
            <a:xfrm flipV="1">
              <a:off x="880" y="2065"/>
              <a:ext cx="445" cy="5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730" name="Line 34"/>
            <p:cNvSpPr>
              <a:spLocks noChangeShapeType="1"/>
            </p:cNvSpPr>
            <p:nvPr/>
          </p:nvSpPr>
          <p:spPr bwMode="auto">
            <a:xfrm>
              <a:off x="892" y="3172"/>
              <a:ext cx="427" cy="4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650162" cy="1146175"/>
          </a:xfrm>
        </p:spPr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EM Algorithm (Cont.)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684213" y="1916113"/>
            <a:ext cx="7908925" cy="4351337"/>
            <a:chOff x="179" y="786"/>
            <a:chExt cx="5475" cy="3032"/>
          </a:xfrm>
        </p:grpSpPr>
        <p:sp>
          <p:nvSpPr>
            <p:cNvPr id="150531" name="AutoShape 3"/>
            <p:cNvSpPr>
              <a:spLocks noChangeArrowheads="1"/>
            </p:cNvSpPr>
            <p:nvPr/>
          </p:nvSpPr>
          <p:spPr bwMode="auto">
            <a:xfrm>
              <a:off x="323" y="3065"/>
              <a:ext cx="819" cy="753"/>
            </a:xfrm>
            <a:prstGeom prst="can">
              <a:avLst>
                <a:gd name="adj" fmla="val 25000"/>
              </a:avLst>
            </a:prstGeom>
            <a:solidFill>
              <a:schemeClr val="accent3">
                <a:alpha val="5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2000">
                  <a:latin typeface="Arial" pitchFamily="34" charset="0"/>
                </a:rPr>
                <a:t>Training</a:t>
              </a:r>
            </a:p>
            <a:p>
              <a:pPr algn="ctr" eaLnBrk="0" hangingPunct="0"/>
              <a:r>
                <a:rPr lang="en-US" altLang="zh-CN" sz="2000">
                  <a:latin typeface="Arial" pitchFamily="34" charset="0"/>
                </a:rPr>
                <a:t>Data</a:t>
              </a: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46" y="1885"/>
              <a:ext cx="921" cy="864"/>
              <a:chOff x="3805" y="2256"/>
              <a:chExt cx="960" cy="1200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3805" y="2256"/>
                <a:ext cx="960" cy="192"/>
                <a:chOff x="3792" y="2256"/>
                <a:chExt cx="960" cy="192"/>
              </a:xfrm>
            </p:grpSpPr>
            <p:sp>
              <p:nvSpPr>
                <p:cNvPr id="150534" name="Oval 6"/>
                <p:cNvSpPr>
                  <a:spLocks noChangeArrowheads="1"/>
                </p:cNvSpPr>
                <p:nvPr/>
              </p:nvSpPr>
              <p:spPr bwMode="auto">
                <a:xfrm>
                  <a:off x="379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  <a:endParaRPr lang="en-US" altLang="zh-CN" sz="1400">
                    <a:latin typeface="Comic Sans MS" pitchFamily="66" charset="0"/>
                  </a:endParaRPr>
                </a:p>
              </p:txBody>
            </p:sp>
            <p:sp>
              <p:nvSpPr>
                <p:cNvPr id="150535" name="Oval 7"/>
                <p:cNvSpPr>
                  <a:spLocks noChangeArrowheads="1"/>
                </p:cNvSpPr>
                <p:nvPr/>
              </p:nvSpPr>
              <p:spPr bwMode="auto">
                <a:xfrm>
                  <a:off x="415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  <p:sp>
              <p:nvSpPr>
                <p:cNvPr id="150536" name="Oval 8"/>
                <p:cNvSpPr>
                  <a:spLocks noChangeArrowheads="1"/>
                </p:cNvSpPr>
                <p:nvPr/>
              </p:nvSpPr>
              <p:spPr bwMode="auto">
                <a:xfrm>
                  <a:off x="451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</p:grpSp>
          <p:sp>
            <p:nvSpPr>
              <p:cNvPr id="150537" name="Oval 9"/>
              <p:cNvSpPr>
                <a:spLocks noChangeArrowheads="1"/>
              </p:cNvSpPr>
              <p:nvPr/>
            </p:nvSpPr>
            <p:spPr bwMode="auto">
              <a:xfrm>
                <a:off x="4165" y="2760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H</a:t>
                </a:r>
              </a:p>
            </p:txBody>
          </p: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3805" y="3264"/>
                <a:ext cx="960" cy="192"/>
                <a:chOff x="3818" y="3264"/>
                <a:chExt cx="960" cy="192"/>
              </a:xfrm>
            </p:grpSpPr>
            <p:sp>
              <p:nvSpPr>
                <p:cNvPr id="150539" name="Oval 11"/>
                <p:cNvSpPr>
                  <a:spLocks noChangeArrowheads="1"/>
                </p:cNvSpPr>
                <p:nvPr/>
              </p:nvSpPr>
              <p:spPr bwMode="auto">
                <a:xfrm>
                  <a:off x="381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</a:p>
              </p:txBody>
            </p:sp>
            <p:sp>
              <p:nvSpPr>
                <p:cNvPr id="150540" name="Oval 12"/>
                <p:cNvSpPr>
                  <a:spLocks noChangeArrowheads="1"/>
                </p:cNvSpPr>
                <p:nvPr/>
              </p:nvSpPr>
              <p:spPr bwMode="auto">
                <a:xfrm>
                  <a:off x="417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</a:p>
              </p:txBody>
            </p:sp>
            <p:sp>
              <p:nvSpPr>
                <p:cNvPr id="150541" name="Oval 13"/>
                <p:cNvSpPr>
                  <a:spLocks noChangeArrowheads="1"/>
                </p:cNvSpPr>
                <p:nvPr/>
              </p:nvSpPr>
              <p:spPr bwMode="auto">
                <a:xfrm>
                  <a:off x="453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</a:p>
              </p:txBody>
            </p:sp>
          </p:grpSp>
          <p:cxnSp>
            <p:nvCxnSpPr>
              <p:cNvPr id="150542" name="AutoShape 14"/>
              <p:cNvCxnSpPr>
                <a:cxnSpLocks noChangeShapeType="1"/>
                <a:stCxn id="150534" idx="5"/>
                <a:endCxn id="150537" idx="1"/>
              </p:cNvCxnSpPr>
              <p:nvPr/>
            </p:nvCxnSpPr>
            <p:spPr bwMode="auto">
              <a:xfrm>
                <a:off x="4010" y="2432"/>
                <a:ext cx="190" cy="34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43" name="AutoShape 15"/>
              <p:cNvCxnSpPr>
                <a:cxnSpLocks noChangeShapeType="1"/>
                <a:stCxn id="150535" idx="4"/>
                <a:endCxn id="150537" idx="0"/>
              </p:cNvCxnSpPr>
              <p:nvPr/>
            </p:nvCxnSpPr>
            <p:spPr bwMode="auto">
              <a:xfrm>
                <a:off x="4285" y="2460"/>
                <a:ext cx="0" cy="2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44" name="AutoShape 16"/>
              <p:cNvCxnSpPr>
                <a:cxnSpLocks noChangeShapeType="1"/>
                <a:stCxn id="150536" idx="3"/>
                <a:endCxn id="150537" idx="7"/>
              </p:cNvCxnSpPr>
              <p:nvPr/>
            </p:nvCxnSpPr>
            <p:spPr bwMode="auto">
              <a:xfrm flipH="1">
                <a:off x="4370" y="2432"/>
                <a:ext cx="190" cy="34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45" name="AutoShape 17"/>
              <p:cNvCxnSpPr>
                <a:cxnSpLocks noChangeShapeType="1"/>
                <a:stCxn id="150537" idx="3"/>
                <a:endCxn id="150539" idx="7"/>
              </p:cNvCxnSpPr>
              <p:nvPr/>
            </p:nvCxnSpPr>
            <p:spPr bwMode="auto">
              <a:xfrm flipH="1">
                <a:off x="4010" y="2936"/>
                <a:ext cx="190" cy="34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46" name="AutoShape 18"/>
              <p:cNvCxnSpPr>
                <a:cxnSpLocks noChangeShapeType="1"/>
                <a:stCxn id="150537" idx="4"/>
                <a:endCxn id="150540" idx="0"/>
              </p:cNvCxnSpPr>
              <p:nvPr/>
            </p:nvCxnSpPr>
            <p:spPr bwMode="auto">
              <a:xfrm>
                <a:off x="4285" y="2964"/>
                <a:ext cx="0" cy="2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47" name="AutoShape 19"/>
              <p:cNvCxnSpPr>
                <a:cxnSpLocks noChangeShapeType="1"/>
                <a:stCxn id="150537" idx="5"/>
                <a:endCxn id="150541" idx="1"/>
              </p:cNvCxnSpPr>
              <p:nvPr/>
            </p:nvCxnSpPr>
            <p:spPr bwMode="auto">
              <a:xfrm>
                <a:off x="4370" y="2936"/>
                <a:ext cx="190" cy="34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  <p:sp>
          <p:nvSpPr>
            <p:cNvPr id="150548" name="Text Box 20"/>
            <p:cNvSpPr txBox="1">
              <a:spLocks noChangeArrowheads="1"/>
            </p:cNvSpPr>
            <p:nvPr/>
          </p:nvSpPr>
          <p:spPr bwMode="auto">
            <a:xfrm>
              <a:off x="179" y="1515"/>
              <a:ext cx="1544" cy="4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latin typeface="Comic Sans MS" pitchFamily="66" charset="0"/>
                </a:rPr>
                <a:t>Initial network (G,</a:t>
              </a:r>
              <a:r>
                <a:rPr lang="en-US" altLang="zh-CN" sz="1600">
                  <a:latin typeface="Comic Sans MS" pitchFamily="66" charset="0"/>
                  <a:sym typeface="Symbol" pitchFamily="18" charset="2"/>
                </a:rPr>
                <a:t></a:t>
              </a:r>
              <a:r>
                <a:rPr lang="en-US" altLang="zh-CN" sz="1600" baseline="-25000">
                  <a:latin typeface="Comic Sans MS" pitchFamily="66" charset="0"/>
                  <a:sym typeface="Symbol" pitchFamily="18" charset="2"/>
                </a:rPr>
                <a:t>0</a:t>
              </a:r>
              <a:r>
                <a:rPr lang="en-US" altLang="zh-CN" sz="1600">
                  <a:latin typeface="Comic Sans MS" pitchFamily="66" charset="0"/>
                  <a:sym typeface="Symbol" pitchFamily="18" charset="2"/>
                </a:rPr>
                <a:t>)</a:t>
              </a:r>
              <a:endParaRPr lang="en-US" altLang="zh-CN" sz="2400">
                <a:latin typeface="Comic Sans MS" pitchFamily="66" charset="0"/>
              </a:endParaRPr>
            </a:p>
          </p:txBody>
        </p:sp>
        <p:sp>
          <p:nvSpPr>
            <p:cNvPr id="150549" name="Text Box 21"/>
            <p:cNvSpPr txBox="1">
              <a:spLocks noChangeArrowheads="1"/>
            </p:cNvSpPr>
            <p:nvPr/>
          </p:nvSpPr>
          <p:spPr bwMode="auto">
            <a:xfrm>
              <a:off x="595" y="2644"/>
              <a:ext cx="25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>
                  <a:latin typeface="Comic Sans MS" pitchFamily="66" charset="0"/>
                  <a:sym typeface="Symbol" pitchFamily="18" charset="2"/>
                </a:rPr>
                <a:t></a:t>
              </a:r>
              <a:endParaRPr lang="en-US" altLang="zh-CN" sz="3200">
                <a:latin typeface="Comic Sans MS" pitchFamily="66" charset="0"/>
              </a:endParaRPr>
            </a:p>
          </p:txBody>
        </p:sp>
        <p:sp>
          <p:nvSpPr>
            <p:cNvPr id="150550" name="Rectangle 22"/>
            <p:cNvSpPr>
              <a:spLocks noChangeArrowheads="1"/>
            </p:cNvSpPr>
            <p:nvPr/>
          </p:nvSpPr>
          <p:spPr bwMode="auto">
            <a:xfrm>
              <a:off x="2208" y="1761"/>
              <a:ext cx="1406" cy="145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b="1" u="sng" dirty="0">
                  <a:latin typeface="Comic Sans MS" pitchFamily="66" charset="0"/>
                </a:rPr>
                <a:t>Expected Counts</a:t>
              </a:r>
              <a:endParaRPr lang="en-US" altLang="zh-CN" sz="2400" u="sng" dirty="0">
                <a:latin typeface="Comic Sans MS" pitchFamily="66" charset="0"/>
              </a:endParaRP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N(X</a:t>
              </a:r>
              <a:r>
                <a:rPr lang="en-US" altLang="zh-CN" sz="1600" baseline="-25000" dirty="0">
                  <a:latin typeface="Comic Sans MS" pitchFamily="66" charset="0"/>
                </a:rPr>
                <a:t>1</a:t>
              </a:r>
              <a:r>
                <a:rPr lang="en-US" altLang="zh-CN" sz="1600" dirty="0">
                  <a:latin typeface="Comic Sans MS" pitchFamily="66" charset="0"/>
                </a:rPr>
                <a:t>)</a:t>
              </a: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N(X</a:t>
              </a:r>
              <a:r>
                <a:rPr lang="en-US" altLang="zh-CN" sz="1600" baseline="-25000" dirty="0">
                  <a:latin typeface="Comic Sans MS" pitchFamily="66" charset="0"/>
                </a:rPr>
                <a:t>2</a:t>
              </a:r>
              <a:r>
                <a:rPr lang="en-US" altLang="zh-CN" sz="1600" dirty="0">
                  <a:latin typeface="Comic Sans MS" pitchFamily="66" charset="0"/>
                </a:rPr>
                <a:t>)</a:t>
              </a: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N(X</a:t>
              </a:r>
              <a:r>
                <a:rPr lang="en-US" altLang="zh-CN" sz="1600" baseline="-25000" dirty="0">
                  <a:latin typeface="Comic Sans MS" pitchFamily="66" charset="0"/>
                </a:rPr>
                <a:t>3</a:t>
              </a:r>
              <a:r>
                <a:rPr lang="en-US" altLang="zh-CN" sz="1600" dirty="0">
                  <a:latin typeface="Comic Sans MS" pitchFamily="66" charset="0"/>
                </a:rPr>
                <a:t>)</a:t>
              </a: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N(H, X</a:t>
              </a:r>
              <a:r>
                <a:rPr lang="en-US" altLang="zh-CN" sz="1600" baseline="-25000" dirty="0">
                  <a:latin typeface="Comic Sans MS" pitchFamily="66" charset="0"/>
                </a:rPr>
                <a:t>1</a:t>
              </a:r>
              <a:r>
                <a:rPr lang="en-US" altLang="zh-CN" sz="1600" dirty="0">
                  <a:latin typeface="Comic Sans MS" pitchFamily="66" charset="0"/>
                </a:rPr>
                <a:t>, X</a:t>
              </a:r>
              <a:r>
                <a:rPr lang="en-US" altLang="zh-CN" sz="1600" baseline="-25000" dirty="0">
                  <a:latin typeface="Comic Sans MS" pitchFamily="66" charset="0"/>
                </a:rPr>
                <a:t>1</a:t>
              </a:r>
              <a:r>
                <a:rPr lang="en-US" altLang="zh-CN" sz="1600" dirty="0">
                  <a:latin typeface="Comic Sans MS" pitchFamily="66" charset="0"/>
                </a:rPr>
                <a:t>, X</a:t>
              </a:r>
              <a:r>
                <a:rPr lang="en-US" altLang="zh-CN" sz="1600" baseline="-25000" dirty="0">
                  <a:latin typeface="Comic Sans MS" pitchFamily="66" charset="0"/>
                </a:rPr>
                <a:t>3</a:t>
              </a:r>
              <a:r>
                <a:rPr lang="en-US" altLang="zh-CN" sz="1600" dirty="0">
                  <a:latin typeface="Comic Sans MS" pitchFamily="66" charset="0"/>
                </a:rPr>
                <a:t>)</a:t>
              </a: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N(Y</a:t>
              </a:r>
              <a:r>
                <a:rPr lang="en-US" altLang="zh-CN" sz="1600" baseline="-25000" dirty="0">
                  <a:latin typeface="Comic Sans MS" pitchFamily="66" charset="0"/>
                </a:rPr>
                <a:t>1</a:t>
              </a:r>
              <a:r>
                <a:rPr lang="en-US" altLang="zh-CN" sz="1600" dirty="0">
                  <a:latin typeface="Comic Sans MS" pitchFamily="66" charset="0"/>
                </a:rPr>
                <a:t>, H)</a:t>
              </a: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N(Y</a:t>
              </a:r>
              <a:r>
                <a:rPr lang="en-US" altLang="zh-CN" sz="1600" baseline="-25000" dirty="0">
                  <a:latin typeface="Comic Sans MS" pitchFamily="66" charset="0"/>
                </a:rPr>
                <a:t>2</a:t>
              </a:r>
              <a:r>
                <a:rPr lang="en-US" altLang="zh-CN" sz="1600" dirty="0">
                  <a:latin typeface="Comic Sans MS" pitchFamily="66" charset="0"/>
                </a:rPr>
                <a:t>, H)</a:t>
              </a:r>
              <a:endParaRPr lang="en-US" altLang="zh-CN" sz="1600" baseline="-25000" dirty="0">
                <a:latin typeface="Comic Sans MS" pitchFamily="66" charset="0"/>
              </a:endParaRPr>
            </a:p>
            <a:p>
              <a:pPr eaLnBrk="0" hangingPunct="0"/>
              <a:r>
                <a:rPr lang="en-US" altLang="zh-CN" sz="1600" dirty="0">
                  <a:latin typeface="Comic Sans MS" pitchFamily="66" charset="0"/>
                </a:rPr>
                <a:t>N(Y</a:t>
              </a:r>
              <a:r>
                <a:rPr lang="en-US" altLang="zh-CN" sz="1600" baseline="-25000" dirty="0">
                  <a:latin typeface="Comic Sans MS" pitchFamily="66" charset="0"/>
                </a:rPr>
                <a:t>3</a:t>
              </a:r>
              <a:r>
                <a:rPr lang="en-US" altLang="zh-CN" sz="1600" dirty="0">
                  <a:latin typeface="Comic Sans MS" pitchFamily="66" charset="0"/>
                </a:rPr>
                <a:t>, H)</a:t>
              </a:r>
            </a:p>
          </p:txBody>
        </p: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1159" y="2162"/>
              <a:ext cx="988" cy="666"/>
              <a:chOff x="1159" y="2162"/>
              <a:chExt cx="988" cy="666"/>
            </a:xfrm>
          </p:grpSpPr>
          <p:sp>
            <p:nvSpPr>
              <p:cNvPr id="150552" name="Line 24"/>
              <p:cNvSpPr>
                <a:spLocks noChangeShapeType="1"/>
              </p:cNvSpPr>
              <p:nvPr/>
            </p:nvSpPr>
            <p:spPr bwMode="auto">
              <a:xfrm>
                <a:off x="1175" y="2509"/>
                <a:ext cx="972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0553" name="Text Box 25"/>
              <p:cNvSpPr txBox="1">
                <a:spLocks noChangeArrowheads="1"/>
              </p:cNvSpPr>
              <p:nvPr/>
            </p:nvSpPr>
            <p:spPr bwMode="auto">
              <a:xfrm>
                <a:off x="1159" y="2162"/>
                <a:ext cx="924" cy="23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latin typeface="Arial" pitchFamily="34" charset="0"/>
                  </a:rPr>
                  <a:t>Computation</a:t>
                </a:r>
                <a:endParaRPr lang="en-US" altLang="zh-CN" sz="2400">
                  <a:latin typeface="Arial" pitchFamily="34" charset="0"/>
                </a:endParaRPr>
              </a:p>
            </p:txBody>
          </p:sp>
          <p:sp>
            <p:nvSpPr>
              <p:cNvPr id="150554" name="Text Box 26"/>
              <p:cNvSpPr txBox="1">
                <a:spLocks noChangeArrowheads="1"/>
              </p:cNvSpPr>
              <p:nvPr/>
            </p:nvSpPr>
            <p:spPr bwMode="auto">
              <a:xfrm>
                <a:off x="1231" y="2593"/>
                <a:ext cx="652" cy="23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latin typeface="Arial" pitchFamily="34" charset="0"/>
                  </a:rPr>
                  <a:t>(E-Step)</a:t>
                </a:r>
              </a:p>
            </p:txBody>
          </p:sp>
        </p:grp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4520" y="2007"/>
              <a:ext cx="921" cy="864"/>
              <a:chOff x="4520" y="2007"/>
              <a:chExt cx="921" cy="864"/>
            </a:xfrm>
          </p:grpSpPr>
          <p:grpSp>
            <p:nvGrpSpPr>
              <p:cNvPr id="8" name="Group 28"/>
              <p:cNvGrpSpPr>
                <a:grpSpLocks/>
              </p:cNvGrpSpPr>
              <p:nvPr/>
            </p:nvGrpSpPr>
            <p:grpSpPr bwMode="auto">
              <a:xfrm>
                <a:off x="4520" y="2007"/>
                <a:ext cx="921" cy="138"/>
                <a:chOff x="3792" y="2256"/>
                <a:chExt cx="960" cy="192"/>
              </a:xfrm>
            </p:grpSpPr>
            <p:sp>
              <p:nvSpPr>
                <p:cNvPr id="150557" name="Oval 29"/>
                <p:cNvSpPr>
                  <a:spLocks noChangeArrowheads="1"/>
                </p:cNvSpPr>
                <p:nvPr/>
              </p:nvSpPr>
              <p:spPr bwMode="auto">
                <a:xfrm>
                  <a:off x="379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  <a:endParaRPr lang="en-US" altLang="zh-CN" sz="1400">
                    <a:latin typeface="Comic Sans MS" pitchFamily="66" charset="0"/>
                  </a:endParaRPr>
                </a:p>
              </p:txBody>
            </p:sp>
            <p:sp>
              <p:nvSpPr>
                <p:cNvPr id="150558" name="Oval 30"/>
                <p:cNvSpPr>
                  <a:spLocks noChangeArrowheads="1"/>
                </p:cNvSpPr>
                <p:nvPr/>
              </p:nvSpPr>
              <p:spPr bwMode="auto">
                <a:xfrm>
                  <a:off x="415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  <p:sp>
              <p:nvSpPr>
                <p:cNvPr id="150559" name="Oval 31"/>
                <p:cNvSpPr>
                  <a:spLocks noChangeArrowheads="1"/>
                </p:cNvSpPr>
                <p:nvPr/>
              </p:nvSpPr>
              <p:spPr bwMode="auto">
                <a:xfrm>
                  <a:off x="451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</p:grpSp>
          <p:sp>
            <p:nvSpPr>
              <p:cNvPr id="150560" name="Oval 32"/>
              <p:cNvSpPr>
                <a:spLocks noChangeArrowheads="1"/>
              </p:cNvSpPr>
              <p:nvPr/>
            </p:nvSpPr>
            <p:spPr bwMode="auto">
              <a:xfrm>
                <a:off x="4865" y="2370"/>
                <a:ext cx="231" cy="138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H</a:t>
                </a:r>
              </a:p>
            </p:txBody>
          </p:sp>
          <p:grpSp>
            <p:nvGrpSpPr>
              <p:cNvPr id="9" name="Group 33"/>
              <p:cNvGrpSpPr>
                <a:grpSpLocks/>
              </p:cNvGrpSpPr>
              <p:nvPr/>
            </p:nvGrpSpPr>
            <p:grpSpPr bwMode="auto">
              <a:xfrm>
                <a:off x="4520" y="2733"/>
                <a:ext cx="921" cy="138"/>
                <a:chOff x="3818" y="3264"/>
                <a:chExt cx="960" cy="192"/>
              </a:xfrm>
            </p:grpSpPr>
            <p:sp>
              <p:nvSpPr>
                <p:cNvPr id="150562" name="Oval 34"/>
                <p:cNvSpPr>
                  <a:spLocks noChangeArrowheads="1"/>
                </p:cNvSpPr>
                <p:nvPr/>
              </p:nvSpPr>
              <p:spPr bwMode="auto">
                <a:xfrm>
                  <a:off x="381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</a:p>
              </p:txBody>
            </p:sp>
            <p:sp>
              <p:nvSpPr>
                <p:cNvPr id="150563" name="Oval 35"/>
                <p:cNvSpPr>
                  <a:spLocks noChangeArrowheads="1"/>
                </p:cNvSpPr>
                <p:nvPr/>
              </p:nvSpPr>
              <p:spPr bwMode="auto">
                <a:xfrm>
                  <a:off x="417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</a:p>
              </p:txBody>
            </p:sp>
            <p:sp>
              <p:nvSpPr>
                <p:cNvPr id="150564" name="Oval 36"/>
                <p:cNvSpPr>
                  <a:spLocks noChangeArrowheads="1"/>
                </p:cNvSpPr>
                <p:nvPr/>
              </p:nvSpPr>
              <p:spPr bwMode="auto">
                <a:xfrm>
                  <a:off x="453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</a:p>
              </p:txBody>
            </p:sp>
          </p:grpSp>
          <p:cxnSp>
            <p:nvCxnSpPr>
              <p:cNvPr id="150565" name="AutoShape 37"/>
              <p:cNvCxnSpPr>
                <a:cxnSpLocks noChangeShapeType="1"/>
                <a:stCxn id="150557" idx="5"/>
                <a:endCxn id="150560" idx="1"/>
              </p:cNvCxnSpPr>
              <p:nvPr/>
            </p:nvCxnSpPr>
            <p:spPr bwMode="auto">
              <a:xfrm>
                <a:off x="4717" y="2134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66" name="AutoShape 38"/>
              <p:cNvCxnSpPr>
                <a:cxnSpLocks noChangeShapeType="1"/>
                <a:stCxn id="150558" idx="4"/>
                <a:endCxn id="150560" idx="0"/>
              </p:cNvCxnSpPr>
              <p:nvPr/>
            </p:nvCxnSpPr>
            <p:spPr bwMode="auto">
              <a:xfrm>
                <a:off x="4981" y="2154"/>
                <a:ext cx="0" cy="20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67" name="AutoShape 39"/>
              <p:cNvCxnSpPr>
                <a:cxnSpLocks noChangeShapeType="1"/>
                <a:stCxn id="150559" idx="3"/>
                <a:endCxn id="150560" idx="7"/>
              </p:cNvCxnSpPr>
              <p:nvPr/>
            </p:nvCxnSpPr>
            <p:spPr bwMode="auto">
              <a:xfrm flipH="1">
                <a:off x="5062" y="2134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68" name="AutoShape 40"/>
              <p:cNvCxnSpPr>
                <a:cxnSpLocks noChangeShapeType="1"/>
                <a:stCxn id="150560" idx="3"/>
                <a:endCxn id="150562" idx="7"/>
              </p:cNvCxnSpPr>
              <p:nvPr/>
            </p:nvCxnSpPr>
            <p:spPr bwMode="auto">
              <a:xfrm flipH="1">
                <a:off x="4717" y="2497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69" name="AutoShape 41"/>
              <p:cNvCxnSpPr>
                <a:cxnSpLocks noChangeShapeType="1"/>
                <a:stCxn id="150560" idx="4"/>
                <a:endCxn id="150563" idx="0"/>
              </p:cNvCxnSpPr>
              <p:nvPr/>
            </p:nvCxnSpPr>
            <p:spPr bwMode="auto">
              <a:xfrm>
                <a:off x="4981" y="2517"/>
                <a:ext cx="0" cy="20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70" name="AutoShape 42"/>
              <p:cNvCxnSpPr>
                <a:cxnSpLocks noChangeShapeType="1"/>
                <a:stCxn id="150560" idx="5"/>
                <a:endCxn id="150564" idx="1"/>
              </p:cNvCxnSpPr>
              <p:nvPr/>
            </p:nvCxnSpPr>
            <p:spPr bwMode="auto">
              <a:xfrm>
                <a:off x="5062" y="2497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  <p:sp>
          <p:nvSpPr>
            <p:cNvPr id="150571" name="Text Box 43"/>
            <p:cNvSpPr txBox="1">
              <a:spLocks noChangeArrowheads="1"/>
            </p:cNvSpPr>
            <p:nvPr/>
          </p:nvSpPr>
          <p:spPr bwMode="auto">
            <a:xfrm>
              <a:off x="3968" y="1731"/>
              <a:ext cx="1686" cy="2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latin typeface="Comic Sans MS" pitchFamily="66" charset="0"/>
                </a:rPr>
                <a:t>Updated network (G,</a:t>
              </a:r>
              <a:r>
                <a:rPr lang="en-US" altLang="zh-CN" sz="1600">
                  <a:latin typeface="Comic Sans MS" pitchFamily="66" charset="0"/>
                  <a:sym typeface="Symbol" pitchFamily="18" charset="2"/>
                </a:rPr>
                <a:t></a:t>
              </a:r>
              <a:r>
                <a:rPr lang="en-US" altLang="zh-CN" sz="1600" baseline="-25000">
                  <a:latin typeface="Comic Sans MS" pitchFamily="66" charset="0"/>
                  <a:sym typeface="Symbol" pitchFamily="18" charset="2"/>
                </a:rPr>
                <a:t>1</a:t>
              </a:r>
              <a:r>
                <a:rPr lang="en-US" altLang="zh-CN" sz="1600">
                  <a:latin typeface="Comic Sans MS" pitchFamily="66" charset="0"/>
                  <a:sym typeface="Symbol" pitchFamily="18" charset="2"/>
                </a:rPr>
                <a:t>)</a:t>
              </a:r>
            </a:p>
          </p:txBody>
        </p:sp>
        <p:grpSp>
          <p:nvGrpSpPr>
            <p:cNvPr id="10" name="Group 44"/>
            <p:cNvGrpSpPr>
              <a:grpSpLocks/>
            </p:cNvGrpSpPr>
            <p:nvPr/>
          </p:nvGrpSpPr>
          <p:grpSpPr bwMode="auto">
            <a:xfrm>
              <a:off x="3544" y="2191"/>
              <a:ext cx="1127" cy="618"/>
              <a:chOff x="3544" y="2191"/>
              <a:chExt cx="1127" cy="618"/>
            </a:xfrm>
          </p:grpSpPr>
          <p:sp>
            <p:nvSpPr>
              <p:cNvPr id="150573" name="Line 45"/>
              <p:cNvSpPr>
                <a:spLocks noChangeShapeType="1"/>
              </p:cNvSpPr>
              <p:nvPr/>
            </p:nvSpPr>
            <p:spPr bwMode="auto">
              <a:xfrm>
                <a:off x="3666" y="2484"/>
                <a:ext cx="972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0574" name="Text Box 46"/>
              <p:cNvSpPr txBox="1">
                <a:spLocks noChangeArrowheads="1"/>
              </p:cNvSpPr>
              <p:nvPr/>
            </p:nvSpPr>
            <p:spPr bwMode="auto">
              <a:xfrm>
                <a:off x="3544" y="2191"/>
                <a:ext cx="1127" cy="2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latin typeface="Arial" pitchFamily="34" charset="0"/>
                  </a:rPr>
                  <a:t>Reparameterize</a:t>
                </a:r>
                <a:endParaRPr lang="en-US" altLang="zh-CN" sz="2400">
                  <a:latin typeface="Arial" pitchFamily="34" charset="0"/>
                </a:endParaRPr>
              </a:p>
            </p:txBody>
          </p:sp>
          <p:sp>
            <p:nvSpPr>
              <p:cNvPr id="150575" name="Text Box 47"/>
              <p:cNvSpPr txBox="1">
                <a:spLocks noChangeArrowheads="1"/>
              </p:cNvSpPr>
              <p:nvPr/>
            </p:nvSpPr>
            <p:spPr bwMode="auto">
              <a:xfrm>
                <a:off x="3759" y="2575"/>
                <a:ext cx="676" cy="2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latin typeface="Arial" pitchFamily="34" charset="0"/>
                  </a:rPr>
                  <a:t>(M-Step)</a:t>
                </a:r>
              </a:p>
            </p:txBody>
          </p:sp>
        </p:grpSp>
        <p:grpSp>
          <p:nvGrpSpPr>
            <p:cNvPr id="11" name="Group 48"/>
            <p:cNvGrpSpPr>
              <a:grpSpLocks/>
            </p:cNvGrpSpPr>
            <p:nvPr/>
          </p:nvGrpSpPr>
          <p:grpSpPr bwMode="auto">
            <a:xfrm>
              <a:off x="1066" y="786"/>
              <a:ext cx="3711" cy="918"/>
              <a:chOff x="1067" y="643"/>
              <a:chExt cx="3711" cy="901"/>
            </a:xfrm>
          </p:grpSpPr>
          <p:sp>
            <p:nvSpPr>
              <p:cNvPr id="150577" name="Freeform 49"/>
              <p:cNvSpPr>
                <a:spLocks/>
              </p:cNvSpPr>
              <p:nvPr/>
            </p:nvSpPr>
            <p:spPr bwMode="auto">
              <a:xfrm>
                <a:off x="1067" y="934"/>
                <a:ext cx="3711" cy="610"/>
              </a:xfrm>
              <a:custGeom>
                <a:avLst/>
                <a:gdLst/>
                <a:ahLst/>
                <a:cxnLst>
                  <a:cxn ang="0">
                    <a:pos x="3711" y="818"/>
                  </a:cxn>
                  <a:cxn ang="0">
                    <a:pos x="1900" y="7"/>
                  </a:cxn>
                  <a:cxn ang="0">
                    <a:pos x="0" y="774"/>
                  </a:cxn>
                </a:cxnLst>
                <a:rect l="0" t="0" r="r" b="b"/>
                <a:pathLst>
                  <a:path w="3711" h="818">
                    <a:moveTo>
                      <a:pt x="3711" y="818"/>
                    </a:moveTo>
                    <a:cubicBezTo>
                      <a:pt x="3589" y="429"/>
                      <a:pt x="2518" y="14"/>
                      <a:pt x="1900" y="7"/>
                    </a:cubicBezTo>
                    <a:cubicBezTo>
                      <a:pt x="1282" y="0"/>
                      <a:pt x="344" y="352"/>
                      <a:pt x="0" y="774"/>
                    </a:cubicBezTo>
                  </a:path>
                </a:pathLst>
              </a:custGeom>
              <a:noFill/>
              <a:ln w="508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0578" name="Text Box 50"/>
              <p:cNvSpPr txBox="1">
                <a:spLocks noChangeArrowheads="1"/>
              </p:cNvSpPr>
              <p:nvPr/>
            </p:nvSpPr>
            <p:spPr bwMode="auto">
              <a:xfrm>
                <a:off x="2527" y="643"/>
                <a:ext cx="841" cy="27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000">
                    <a:latin typeface="Arial" pitchFamily="34" charset="0"/>
                  </a:rPr>
                  <a:t>Reiterate</a:t>
                </a:r>
              </a:p>
            </p:txBody>
          </p:sp>
        </p:grpSp>
        <p:grpSp>
          <p:nvGrpSpPr>
            <p:cNvPr id="12" name="Group 51"/>
            <p:cNvGrpSpPr>
              <a:grpSpLocks/>
            </p:cNvGrpSpPr>
            <p:nvPr/>
          </p:nvGrpSpPr>
          <p:grpSpPr bwMode="auto">
            <a:xfrm>
              <a:off x="4526" y="2004"/>
              <a:ext cx="921" cy="864"/>
              <a:chOff x="4520" y="2007"/>
              <a:chExt cx="921" cy="864"/>
            </a:xfrm>
          </p:grpSpPr>
          <p:grpSp>
            <p:nvGrpSpPr>
              <p:cNvPr id="13" name="Group 52"/>
              <p:cNvGrpSpPr>
                <a:grpSpLocks/>
              </p:cNvGrpSpPr>
              <p:nvPr/>
            </p:nvGrpSpPr>
            <p:grpSpPr bwMode="auto">
              <a:xfrm>
                <a:off x="4520" y="2007"/>
                <a:ext cx="921" cy="138"/>
                <a:chOff x="3792" y="2256"/>
                <a:chExt cx="960" cy="192"/>
              </a:xfrm>
            </p:grpSpPr>
            <p:sp>
              <p:nvSpPr>
                <p:cNvPr id="150581" name="Oval 53"/>
                <p:cNvSpPr>
                  <a:spLocks noChangeArrowheads="1"/>
                </p:cNvSpPr>
                <p:nvPr/>
              </p:nvSpPr>
              <p:spPr bwMode="auto">
                <a:xfrm>
                  <a:off x="379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  <a:endParaRPr lang="en-US" altLang="zh-CN" sz="1400">
                    <a:latin typeface="Comic Sans MS" pitchFamily="66" charset="0"/>
                  </a:endParaRPr>
                </a:p>
              </p:txBody>
            </p:sp>
            <p:sp>
              <p:nvSpPr>
                <p:cNvPr id="150582" name="Oval 54"/>
                <p:cNvSpPr>
                  <a:spLocks noChangeArrowheads="1"/>
                </p:cNvSpPr>
                <p:nvPr/>
              </p:nvSpPr>
              <p:spPr bwMode="auto">
                <a:xfrm>
                  <a:off x="415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  <p:sp>
              <p:nvSpPr>
                <p:cNvPr id="150583" name="Oval 55"/>
                <p:cNvSpPr>
                  <a:spLocks noChangeArrowheads="1"/>
                </p:cNvSpPr>
                <p:nvPr/>
              </p:nvSpPr>
              <p:spPr bwMode="auto">
                <a:xfrm>
                  <a:off x="4512" y="2256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X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  <a:endParaRPr lang="en-US" altLang="zh-CN" sz="1600" baseline="-25000">
                    <a:latin typeface="Comic Sans MS" pitchFamily="66" charset="0"/>
                  </a:endParaRPr>
                </a:p>
              </p:txBody>
            </p:sp>
          </p:grpSp>
          <p:sp>
            <p:nvSpPr>
              <p:cNvPr id="150584" name="Oval 56"/>
              <p:cNvSpPr>
                <a:spLocks noChangeArrowheads="1"/>
              </p:cNvSpPr>
              <p:nvPr/>
            </p:nvSpPr>
            <p:spPr bwMode="auto">
              <a:xfrm>
                <a:off x="4865" y="2370"/>
                <a:ext cx="231" cy="138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H</a:t>
                </a:r>
              </a:p>
            </p:txBody>
          </p:sp>
          <p:grpSp>
            <p:nvGrpSpPr>
              <p:cNvPr id="14" name="Group 57"/>
              <p:cNvGrpSpPr>
                <a:grpSpLocks/>
              </p:cNvGrpSpPr>
              <p:nvPr/>
            </p:nvGrpSpPr>
            <p:grpSpPr bwMode="auto">
              <a:xfrm>
                <a:off x="4520" y="2733"/>
                <a:ext cx="921" cy="138"/>
                <a:chOff x="3818" y="3264"/>
                <a:chExt cx="960" cy="192"/>
              </a:xfrm>
            </p:grpSpPr>
            <p:sp>
              <p:nvSpPr>
                <p:cNvPr id="150586" name="Oval 58"/>
                <p:cNvSpPr>
                  <a:spLocks noChangeArrowheads="1"/>
                </p:cNvSpPr>
                <p:nvPr/>
              </p:nvSpPr>
              <p:spPr bwMode="auto">
                <a:xfrm>
                  <a:off x="381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1</a:t>
                  </a:r>
                </a:p>
              </p:txBody>
            </p:sp>
            <p:sp>
              <p:nvSpPr>
                <p:cNvPr id="150587" name="Oval 59"/>
                <p:cNvSpPr>
                  <a:spLocks noChangeArrowheads="1"/>
                </p:cNvSpPr>
                <p:nvPr/>
              </p:nvSpPr>
              <p:spPr bwMode="auto">
                <a:xfrm>
                  <a:off x="417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2</a:t>
                  </a:r>
                </a:p>
              </p:txBody>
            </p:sp>
            <p:sp>
              <p:nvSpPr>
                <p:cNvPr id="150588" name="Oval 60"/>
                <p:cNvSpPr>
                  <a:spLocks noChangeArrowheads="1"/>
                </p:cNvSpPr>
                <p:nvPr/>
              </p:nvSpPr>
              <p:spPr bwMode="auto">
                <a:xfrm>
                  <a:off x="4538" y="3264"/>
                  <a:ext cx="240" cy="192"/>
                </a:xfrm>
                <a:prstGeom prst="ellipse">
                  <a:avLst/>
                </a:prstGeom>
                <a:solidFill>
                  <a:srgbClr val="FF9900"/>
                </a:solidFill>
                <a:ln w="38100" cap="sq">
                  <a:solidFill>
                    <a:schemeClr val="tx1"/>
                  </a:solidFill>
                  <a:round/>
                  <a:headEnd type="none" w="med" len="sm"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altLang="zh-CN" sz="1400">
                      <a:latin typeface="Comic Sans MS" pitchFamily="66" charset="0"/>
                    </a:rPr>
                    <a:t>Y</a:t>
                  </a:r>
                  <a:r>
                    <a:rPr lang="en-US" altLang="zh-CN" sz="1400" baseline="-25000">
                      <a:latin typeface="Comic Sans MS" pitchFamily="66" charset="0"/>
                    </a:rPr>
                    <a:t>3</a:t>
                  </a:r>
                </a:p>
              </p:txBody>
            </p:sp>
          </p:grpSp>
          <p:cxnSp>
            <p:nvCxnSpPr>
              <p:cNvPr id="150589" name="AutoShape 61"/>
              <p:cNvCxnSpPr>
                <a:cxnSpLocks noChangeShapeType="1"/>
                <a:stCxn id="150581" idx="5"/>
                <a:endCxn id="150584" idx="1"/>
              </p:cNvCxnSpPr>
              <p:nvPr/>
            </p:nvCxnSpPr>
            <p:spPr bwMode="auto">
              <a:xfrm>
                <a:off x="4717" y="2134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90" name="AutoShape 62"/>
              <p:cNvCxnSpPr>
                <a:cxnSpLocks noChangeShapeType="1"/>
                <a:stCxn id="150582" idx="4"/>
                <a:endCxn id="150584" idx="0"/>
              </p:cNvCxnSpPr>
              <p:nvPr/>
            </p:nvCxnSpPr>
            <p:spPr bwMode="auto">
              <a:xfrm>
                <a:off x="4981" y="2154"/>
                <a:ext cx="0" cy="20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91" name="AutoShape 63"/>
              <p:cNvCxnSpPr>
                <a:cxnSpLocks noChangeShapeType="1"/>
                <a:stCxn id="150583" idx="3"/>
                <a:endCxn id="150584" idx="7"/>
              </p:cNvCxnSpPr>
              <p:nvPr/>
            </p:nvCxnSpPr>
            <p:spPr bwMode="auto">
              <a:xfrm flipH="1">
                <a:off x="5062" y="2134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92" name="AutoShape 64"/>
              <p:cNvCxnSpPr>
                <a:cxnSpLocks noChangeShapeType="1"/>
                <a:stCxn id="150584" idx="3"/>
                <a:endCxn id="150586" idx="7"/>
              </p:cNvCxnSpPr>
              <p:nvPr/>
            </p:nvCxnSpPr>
            <p:spPr bwMode="auto">
              <a:xfrm flipH="1">
                <a:off x="4717" y="2497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93" name="AutoShape 65"/>
              <p:cNvCxnSpPr>
                <a:cxnSpLocks noChangeShapeType="1"/>
                <a:stCxn id="150584" idx="4"/>
                <a:endCxn id="150587" idx="0"/>
              </p:cNvCxnSpPr>
              <p:nvPr/>
            </p:nvCxnSpPr>
            <p:spPr bwMode="auto">
              <a:xfrm>
                <a:off x="4981" y="2517"/>
                <a:ext cx="0" cy="20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cxnSp>
            <p:nvCxnSpPr>
              <p:cNvPr id="150594" name="AutoShape 66"/>
              <p:cNvCxnSpPr>
                <a:cxnSpLocks noChangeShapeType="1"/>
                <a:stCxn id="150584" idx="5"/>
                <a:endCxn id="150588" idx="1"/>
              </p:cNvCxnSpPr>
              <p:nvPr/>
            </p:nvCxnSpPr>
            <p:spPr bwMode="auto">
              <a:xfrm>
                <a:off x="5062" y="2497"/>
                <a:ext cx="182" cy="24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EM Algorithm (Cont.)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b="1"/>
              <a:t>Formal Guarantees:</a:t>
            </a:r>
            <a:endParaRPr lang="en-US" altLang="zh-CN"/>
          </a:p>
          <a:p>
            <a:r>
              <a:rPr lang="en-US" altLang="zh-CN" i="1">
                <a:latin typeface="Comic Sans MS" pitchFamily="66" charset="0"/>
              </a:rPr>
              <a:t>L(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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1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:D)  </a:t>
            </a:r>
            <a:r>
              <a:rPr lang="en-US" altLang="zh-CN" i="1">
                <a:latin typeface="Comic Sans MS" pitchFamily="66" charset="0"/>
              </a:rPr>
              <a:t>L(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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0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:D)</a:t>
            </a:r>
            <a:endParaRPr lang="en-US" altLang="zh-CN" b="1">
              <a:sym typeface="Symbol" pitchFamily="18" charset="2"/>
            </a:endParaRPr>
          </a:p>
          <a:p>
            <a:pPr lvl="1"/>
            <a:r>
              <a:rPr lang="en-US" altLang="zh-CN">
                <a:sym typeface="Symbol" pitchFamily="18" charset="2"/>
              </a:rPr>
              <a:t>Each iteration improves the likelihood</a:t>
            </a:r>
          </a:p>
          <a:p>
            <a:r>
              <a:rPr lang="en-US" altLang="zh-CN">
                <a:sym typeface="Symbol" pitchFamily="18" charset="2"/>
              </a:rPr>
              <a:t>If 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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1 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=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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0 </a:t>
            </a:r>
            <a:r>
              <a:rPr lang="en-US" altLang="zh-CN">
                <a:sym typeface="Symbol" pitchFamily="18" charset="2"/>
              </a:rPr>
              <a:t>, then 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</a:t>
            </a:r>
            <a:r>
              <a:rPr lang="en-US" altLang="zh-CN" i="1" baseline="-25000">
                <a:latin typeface="Comic Sans MS" pitchFamily="66" charset="0"/>
                <a:sym typeface="Symbol" pitchFamily="18" charset="2"/>
              </a:rPr>
              <a:t>0  </a:t>
            </a:r>
            <a:r>
              <a:rPr lang="en-US" altLang="zh-CN">
                <a:sym typeface="Symbol" pitchFamily="18" charset="2"/>
              </a:rPr>
              <a:t>is a </a:t>
            </a:r>
            <a:r>
              <a:rPr lang="en-US" altLang="zh-CN" b="1">
                <a:solidFill>
                  <a:srgbClr val="00FF00"/>
                </a:solidFill>
                <a:sym typeface="Symbol" pitchFamily="18" charset="2"/>
              </a:rPr>
              <a:t>stationary point</a:t>
            </a:r>
            <a:r>
              <a:rPr lang="en-US" altLang="zh-CN" b="1">
                <a:sym typeface="Symbol" pitchFamily="18" charset="2"/>
              </a:rPr>
              <a:t> </a:t>
            </a:r>
            <a:r>
              <a:rPr lang="en-US" altLang="zh-CN">
                <a:sym typeface="Symbol" pitchFamily="18" charset="2"/>
              </a:rPr>
              <a:t> of </a:t>
            </a:r>
            <a:r>
              <a:rPr lang="en-US" altLang="zh-CN" i="1">
                <a:latin typeface="Comic Sans MS" pitchFamily="66" charset="0"/>
                <a:sym typeface="Symbol" pitchFamily="18" charset="2"/>
              </a:rPr>
              <a:t>L(:D)</a:t>
            </a:r>
            <a:endParaRPr lang="en-US" altLang="zh-CN">
              <a:sym typeface="Symbol" pitchFamily="18" charset="2"/>
            </a:endParaRPr>
          </a:p>
          <a:p>
            <a:pPr lvl="1"/>
            <a:r>
              <a:rPr lang="en-US" altLang="zh-CN">
                <a:sym typeface="Symbol" pitchFamily="18" charset="2"/>
              </a:rPr>
              <a:t>Usually, this means a local maximum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  <a:sym typeface="Symbol" pitchFamily="18" charset="2"/>
              </a:rPr>
              <a:t>Computational Bottleneck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>
                <a:sym typeface="Symbol" pitchFamily="18" charset="2"/>
              </a:rPr>
              <a:t>Computation of expected counts in E-Step</a:t>
            </a:r>
          </a:p>
          <a:p>
            <a:pPr lvl="1"/>
            <a:r>
              <a:rPr lang="en-US" altLang="zh-CN">
                <a:sym typeface="Symbol" pitchFamily="18" charset="2"/>
              </a:rPr>
              <a:t>Need to compute posterior for each unobserved variable in each instance of training set.</a:t>
            </a:r>
          </a:p>
          <a:p>
            <a:pPr lvl="1"/>
            <a:r>
              <a:rPr lang="en-US" altLang="zh-CN">
                <a:sym typeface="Symbol" pitchFamily="18" charset="2"/>
              </a:rPr>
              <a:t>All posteriors for an instance can be derived from one pass of standard BN inference.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3600" b="1">
                <a:solidFill>
                  <a:schemeClr val="folHlink"/>
                </a:solidFill>
              </a:rPr>
              <a:t>Summary: Parameter Learning</a:t>
            </a:r>
            <a:br>
              <a:rPr lang="en-US" altLang="zh-CN" sz="3600" b="1">
                <a:solidFill>
                  <a:schemeClr val="folHlink"/>
                </a:solidFill>
              </a:rPr>
            </a:br>
            <a:r>
              <a:rPr lang="en-US" altLang="zh-CN" sz="3600" b="1">
                <a:solidFill>
                  <a:schemeClr val="folHlink"/>
                </a:solidFill>
              </a:rPr>
              <a:t>With Incomplete Data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Incomplete data makes parameter estimation hard</a:t>
            </a:r>
          </a:p>
          <a:p>
            <a:r>
              <a:rPr lang="en-US" altLang="zh-CN" sz="2800" dirty="0"/>
              <a:t>Likelihood function</a:t>
            </a:r>
          </a:p>
          <a:p>
            <a:pPr lvl="1"/>
            <a:r>
              <a:rPr lang="en-US" altLang="zh-CN" sz="2400" dirty="0"/>
              <a:t>Does not have closed form</a:t>
            </a:r>
          </a:p>
          <a:p>
            <a:pPr lvl="1"/>
            <a:r>
              <a:rPr lang="en-US" altLang="zh-CN" sz="2400" dirty="0"/>
              <a:t>Is multimodal</a:t>
            </a:r>
          </a:p>
          <a:p>
            <a:r>
              <a:rPr lang="en-US" altLang="zh-CN" sz="2800" dirty="0"/>
              <a:t>Finding maximum likelihood parameters:</a:t>
            </a:r>
          </a:p>
          <a:p>
            <a:pPr lvl="1"/>
            <a:r>
              <a:rPr lang="en-US" altLang="zh-CN" sz="2400" dirty="0"/>
              <a:t>EM</a:t>
            </a:r>
          </a:p>
          <a:p>
            <a:pPr lvl="1"/>
            <a:r>
              <a:rPr lang="en-US" altLang="zh-CN" sz="2400" dirty="0"/>
              <a:t>Gradient ascent</a:t>
            </a:r>
          </a:p>
          <a:p>
            <a:r>
              <a:rPr lang="en-US" altLang="zh-CN" sz="2800" dirty="0"/>
              <a:t>Both exploit inference procedures for Bayesian networks to compute expected sufficient statistics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Incomplete Data: Structure Scores</a:t>
            </a:r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5650" y="4149725"/>
            <a:ext cx="7920038" cy="23304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/>
              <a:t>With incomplete data:</a:t>
            </a:r>
          </a:p>
          <a:p>
            <a:r>
              <a:rPr lang="en-US" altLang="zh-CN" sz="2400"/>
              <a:t>Cannot evaluate </a:t>
            </a:r>
            <a:r>
              <a:rPr lang="en-US" altLang="zh-CN" sz="2400">
                <a:solidFill>
                  <a:srgbClr val="FF0000"/>
                </a:solidFill>
              </a:rPr>
              <a:t>marginal likelihood</a:t>
            </a:r>
            <a:r>
              <a:rPr lang="en-US" altLang="zh-CN" sz="2400"/>
              <a:t> in closed form.</a:t>
            </a:r>
          </a:p>
          <a:p>
            <a:r>
              <a:rPr lang="en-US" altLang="zh-CN" sz="2400"/>
              <a:t>We have to resort to </a:t>
            </a:r>
            <a:r>
              <a:rPr lang="en-US" altLang="zh-CN" sz="2400" b="1">
                <a:solidFill>
                  <a:srgbClr val="00FF00"/>
                </a:solidFill>
              </a:rPr>
              <a:t>approximations</a:t>
            </a:r>
            <a:r>
              <a:rPr lang="en-US" altLang="zh-CN" sz="2400"/>
              <a:t>:</a:t>
            </a:r>
          </a:p>
          <a:p>
            <a:pPr lvl="1"/>
            <a:r>
              <a:rPr lang="en-US" altLang="zh-CN" sz="2400"/>
              <a:t>Evaluate score around MAP parameters</a:t>
            </a:r>
          </a:p>
          <a:p>
            <a:pPr lvl="1"/>
            <a:r>
              <a:rPr lang="en-US" altLang="zh-CN" sz="2400"/>
              <a:t>Need to find MAP parameters (e.g., EM)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411413" y="2708275"/>
            <a:ext cx="5211762" cy="1081088"/>
            <a:chOff x="1519" y="1706"/>
            <a:chExt cx="3283" cy="681"/>
          </a:xfrm>
        </p:grpSpPr>
        <p:graphicFrame>
          <p:nvGraphicFramePr>
            <p:cNvPr id="154629" name="Object 5"/>
            <p:cNvGraphicFramePr>
              <a:graphicFrameLocks noChangeAspect="1"/>
            </p:cNvGraphicFramePr>
            <p:nvPr/>
          </p:nvGraphicFramePr>
          <p:xfrm>
            <a:off x="1519" y="1706"/>
            <a:ext cx="3283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2" name="公式" r:id="rId3" imgW="2234880" imgH="507960" progId="Equation.3">
                    <p:embed/>
                  </p:oleObj>
                </mc:Choice>
                <mc:Fallback>
                  <p:oleObj name="公式" r:id="rId3" imgW="2234880" imgH="50796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706"/>
                          <a:ext cx="3283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562" y="1979"/>
              <a:ext cx="2222" cy="362"/>
              <a:chOff x="2517" y="2069"/>
              <a:chExt cx="2177" cy="272"/>
            </a:xfrm>
          </p:grpSpPr>
          <p:sp>
            <p:nvSpPr>
              <p:cNvPr id="154630" name="Line 6"/>
              <p:cNvSpPr>
                <a:spLocks noChangeShapeType="1"/>
              </p:cNvSpPr>
              <p:nvPr/>
            </p:nvSpPr>
            <p:spPr bwMode="auto">
              <a:xfrm>
                <a:off x="2517" y="2069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32" name="Line 8"/>
              <p:cNvSpPr>
                <a:spLocks noChangeShapeType="1"/>
              </p:cNvSpPr>
              <p:nvPr/>
            </p:nvSpPr>
            <p:spPr bwMode="auto">
              <a:xfrm>
                <a:off x="2517" y="2341"/>
                <a:ext cx="2177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33" name="Line 9"/>
              <p:cNvSpPr>
                <a:spLocks noChangeShapeType="1"/>
              </p:cNvSpPr>
              <p:nvPr/>
            </p:nvSpPr>
            <p:spPr bwMode="auto">
              <a:xfrm>
                <a:off x="2517" y="2069"/>
                <a:ext cx="2177" cy="0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34" name="Line 10"/>
              <p:cNvSpPr>
                <a:spLocks noChangeShapeType="1"/>
              </p:cNvSpPr>
              <p:nvPr/>
            </p:nvSpPr>
            <p:spPr bwMode="auto">
              <a:xfrm>
                <a:off x="4694" y="2069"/>
                <a:ext cx="0" cy="272"/>
              </a:xfrm>
              <a:prstGeom prst="line">
                <a:avLst/>
              </a:prstGeom>
              <a:noFill/>
              <a:ln w="50800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54638" name="Text Box 14"/>
          <p:cNvSpPr txBox="1">
            <a:spLocks noChangeArrowheads="1"/>
          </p:cNvSpPr>
          <p:nvPr/>
        </p:nvSpPr>
        <p:spPr bwMode="auto">
          <a:xfrm>
            <a:off x="755650" y="1989138"/>
            <a:ext cx="61928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/>
              <a:t>Recall, Bayesian score: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ChIP-chip Experiments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844675"/>
            <a:ext cx="7993062" cy="4797425"/>
          </a:xfrm>
        </p:spPr>
        <p:txBody>
          <a:bodyPr/>
          <a:lstStyle/>
          <a:p>
            <a:r>
              <a:rPr lang="en-US" altLang="zh-CN" sz="3600"/>
              <a:t>1 condition , 1 TF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Jason et.al. Nature (2001)</a:t>
            </a:r>
            <a:r>
              <a:rPr lang="en-US" altLang="zh-CN" sz="2400" i="1"/>
              <a:t>.</a:t>
            </a:r>
            <a:r>
              <a:rPr lang="en-US" altLang="zh-CN" sz="2400"/>
              <a:t>  Promoter-specific binding of Rap1 revealed by genome-wide maps of protein-DNA association.</a:t>
            </a:r>
          </a:p>
          <a:p>
            <a:r>
              <a:rPr lang="en-US" altLang="zh-CN" sz="3600"/>
              <a:t>1 condition, 106 TFs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Lee et.al. Science(2002). Transcription regulatory networks in </a:t>
            </a:r>
            <a:r>
              <a:rPr lang="en-US" altLang="zh-CN" sz="2400" i="1">
                <a:hlinkClick r:id="rId2"/>
              </a:rPr>
              <a:t>Saccharomyces cerevisiae</a:t>
            </a:r>
            <a:endParaRPr lang="en-US" altLang="zh-CN" sz="2400"/>
          </a:p>
          <a:p>
            <a:r>
              <a:rPr lang="en-US" altLang="zh-CN"/>
              <a:t>Multiple conditions , 203 TFs.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Harbison</a:t>
            </a:r>
            <a:r>
              <a:rPr lang="en-US" altLang="zh-CN" sz="2400"/>
              <a:t>, et.al. (2004). Transcription regulatory code of a eukaryotic genome.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Na</a:t>
            </a:r>
            <a:r>
              <a:rPr lang="en-US" altLang="zh-CN" b="1">
                <a:solidFill>
                  <a:schemeClr val="folHlink"/>
                </a:solidFill>
                <a:latin typeface="Arial"/>
              </a:rPr>
              <a:t>ï</a:t>
            </a:r>
            <a:r>
              <a:rPr lang="en-US" altLang="zh-CN" b="1">
                <a:solidFill>
                  <a:schemeClr val="folHlink"/>
                </a:solidFill>
              </a:rPr>
              <a:t>ve Approach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 EM for each candidate graph</a:t>
            </a:r>
            <a:r>
              <a:rPr lang="en-US" altLang="zh-CN" sz="2800" dirty="0"/>
              <a:t>.</a:t>
            </a:r>
          </a:p>
          <a:p>
            <a:r>
              <a:rPr lang="en-US" altLang="zh-CN" dirty="0"/>
              <a:t>Computationally expensive</a:t>
            </a:r>
            <a:r>
              <a:rPr lang="en-US" altLang="zh-CN" sz="2800" dirty="0"/>
              <a:t>:</a:t>
            </a:r>
          </a:p>
          <a:p>
            <a:pPr lvl="1"/>
            <a:r>
              <a:rPr lang="en-US" altLang="zh-CN" sz="2400" dirty="0"/>
              <a:t>Parameter optimization via EM </a:t>
            </a:r>
            <a:r>
              <a:rPr lang="en-US" altLang="zh-CN" sz="2400" dirty="0">
                <a:latin typeface="Arial"/>
              </a:rPr>
              <a:t>—</a:t>
            </a:r>
            <a:r>
              <a:rPr lang="en-US" altLang="zh-CN" sz="2400" dirty="0"/>
              <a:t> non-trivial</a:t>
            </a:r>
          </a:p>
          <a:p>
            <a:pPr lvl="1"/>
            <a:r>
              <a:rPr lang="en-US" altLang="zh-CN" sz="2400" dirty="0"/>
              <a:t>Need to perform EM for all candidate structures</a:t>
            </a:r>
          </a:p>
          <a:p>
            <a:pPr lvl="1"/>
            <a:r>
              <a:rPr lang="en-US" altLang="zh-CN" sz="2400" dirty="0"/>
              <a:t>Spend time even on poor candidates</a:t>
            </a:r>
          </a:p>
          <a:p>
            <a:r>
              <a:rPr lang="en-US" altLang="zh-CN" dirty="0"/>
              <a:t>In practice, considers only a few candidates.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Structural EM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3600"/>
              <a:t>Recall, in complete data we had</a:t>
            </a:r>
          </a:p>
          <a:p>
            <a:pPr marL="517525" lvl="1" indent="-228600">
              <a:lnSpc>
                <a:spcPct val="90000"/>
              </a:lnSpc>
            </a:pPr>
            <a:r>
              <a:rPr lang="en-US" altLang="zh-CN" sz="3200"/>
              <a:t>Decomposition </a:t>
            </a:r>
            <a:r>
              <a:rPr lang="en-US" altLang="zh-CN" sz="3200">
                <a:sym typeface="Symbol" pitchFamily="18" charset="2"/>
              </a:rPr>
              <a:t> efficient search.</a:t>
            </a:r>
            <a:endParaRPr lang="en-US" altLang="zh-CN" sz="3200"/>
          </a:p>
          <a:p>
            <a:pPr>
              <a:lnSpc>
                <a:spcPct val="90000"/>
              </a:lnSpc>
            </a:pPr>
            <a:endParaRPr lang="en-US" altLang="zh-CN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Idea</a:t>
            </a:r>
            <a:r>
              <a:rPr lang="en-US" altLang="zh-CN"/>
              <a:t>: </a:t>
            </a:r>
          </a:p>
          <a:p>
            <a:pPr>
              <a:lnSpc>
                <a:spcPct val="90000"/>
              </a:lnSpc>
            </a:pPr>
            <a:r>
              <a:rPr lang="en-US" altLang="zh-CN"/>
              <a:t>Instead of optimizing the real score</a:t>
            </a:r>
            <a:r>
              <a:rPr lang="en-US" altLang="zh-CN">
                <a:latin typeface="Arial"/>
              </a:rPr>
              <a:t>…</a:t>
            </a:r>
            <a:r>
              <a:rPr lang="en-US" altLang="zh-CN"/>
              <a:t> </a:t>
            </a:r>
          </a:p>
          <a:p>
            <a:pPr>
              <a:lnSpc>
                <a:spcPct val="90000"/>
              </a:lnSpc>
            </a:pPr>
            <a:r>
              <a:rPr lang="en-US" altLang="zh-CN"/>
              <a:t>Find </a:t>
            </a:r>
            <a:r>
              <a:rPr lang="en-US" altLang="zh-CN" b="1">
                <a:solidFill>
                  <a:srgbClr val="00FF00"/>
                </a:solidFill>
              </a:rPr>
              <a:t>decomposable</a:t>
            </a:r>
            <a:r>
              <a:rPr lang="en-US" altLang="zh-CN"/>
              <a:t> alternative score.</a:t>
            </a:r>
          </a:p>
          <a:p>
            <a:pPr>
              <a:lnSpc>
                <a:spcPct val="90000"/>
              </a:lnSpc>
            </a:pPr>
            <a:r>
              <a:rPr lang="en-US" altLang="zh-CN"/>
              <a:t>Such that maximizing new score</a:t>
            </a:r>
            <a:r>
              <a:rPr lang="en-US" altLang="zh-CN" b="1">
                <a:sym typeface="Symbol" pitchFamily="18" charset="2"/>
              </a:rPr>
              <a:t>	</a:t>
            </a:r>
            <a:r>
              <a:rPr lang="en-US" altLang="zh-CN" sz="3600" b="1">
                <a:sym typeface="Symbol" pitchFamily="18" charset="2"/>
              </a:rPr>
              <a:t></a:t>
            </a:r>
            <a:r>
              <a:rPr lang="en-US" altLang="zh-CN" sz="3600">
                <a:sym typeface="Monotype Sorts" pitchFamily="2" charset="2"/>
              </a:rPr>
              <a:t> </a:t>
            </a:r>
            <a:r>
              <a:rPr lang="en-US" altLang="zh-CN">
                <a:sym typeface="Monotype Sorts" pitchFamily="2" charset="2"/>
              </a:rPr>
              <a:t>improvement in real score.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385763" y="4687888"/>
            <a:ext cx="8458200" cy="1673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eaLnBrk="0" hangingPunct="0"/>
            <a:endParaRPr lang="zh-CN" altLang="zh-CN" sz="2400">
              <a:latin typeface="Arial" pitchFamily="34" charset="0"/>
            </a:endParaRPr>
          </a:p>
        </p:txBody>
      </p:sp>
      <p:graphicFrame>
        <p:nvGraphicFramePr>
          <p:cNvPr id="176133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Structural EM (Cont.)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Idea:</a:t>
            </a:r>
            <a:r>
              <a:rPr lang="en-US" altLang="zh-CN" sz="2400"/>
              <a:t> </a:t>
            </a:r>
          </a:p>
          <a:p>
            <a:pPr marL="285750" indent="-285750">
              <a:lnSpc>
                <a:spcPct val="90000"/>
              </a:lnSpc>
            </a:pPr>
            <a:r>
              <a:rPr lang="en-US" altLang="zh-CN" sz="2800"/>
              <a:t>Use current model to help evaluate new structures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/>
          </a:p>
          <a:p>
            <a:pPr marL="285750" indent="-28575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Outline:</a:t>
            </a:r>
            <a:endParaRPr lang="en-US" altLang="zh-CN" sz="2400"/>
          </a:p>
          <a:p>
            <a:pPr marL="285750" indent="-285750">
              <a:lnSpc>
                <a:spcPct val="90000"/>
              </a:lnSpc>
            </a:pPr>
            <a:r>
              <a:rPr lang="en-US" altLang="zh-CN" sz="2800"/>
              <a:t>Perform search in (Structure, Parameters) space.</a:t>
            </a:r>
          </a:p>
          <a:p>
            <a:pPr marL="285750" indent="-285750">
              <a:lnSpc>
                <a:spcPct val="90000"/>
              </a:lnSpc>
            </a:pPr>
            <a:r>
              <a:rPr lang="en-US" altLang="zh-CN" sz="2800"/>
              <a:t>At each iteration, use current model for finding either:</a:t>
            </a:r>
          </a:p>
          <a:p>
            <a:pPr marL="762000" lvl="1">
              <a:lnSpc>
                <a:spcPct val="90000"/>
              </a:lnSpc>
            </a:pPr>
            <a:r>
              <a:rPr lang="en-US" altLang="zh-CN" sz="2400"/>
              <a:t>Better scoring parameters: </a:t>
            </a:r>
            <a:r>
              <a:rPr lang="en-US" altLang="zh-CN" sz="2400">
                <a:latin typeface="Arial"/>
              </a:rPr>
              <a:t>“</a:t>
            </a:r>
            <a:r>
              <a:rPr lang="en-US" altLang="zh-CN" sz="2400"/>
              <a:t>parametric</a:t>
            </a:r>
            <a:r>
              <a:rPr lang="en-US" altLang="zh-CN" sz="2400">
                <a:latin typeface="Arial"/>
              </a:rPr>
              <a:t>”</a:t>
            </a:r>
            <a:r>
              <a:rPr lang="en-US" altLang="zh-CN" sz="2400"/>
              <a:t> EM step.</a:t>
            </a:r>
          </a:p>
          <a:p>
            <a:pPr marL="762000" lvl="1">
              <a:lnSpc>
                <a:spcPct val="90000"/>
              </a:lnSpc>
            </a:pPr>
            <a:r>
              <a:rPr lang="en-US" altLang="zh-CN" sz="2400"/>
              <a:t>Better scoring structure: </a:t>
            </a:r>
            <a:r>
              <a:rPr lang="en-US" altLang="zh-CN" sz="2400">
                <a:latin typeface="Arial"/>
              </a:rPr>
              <a:t>“</a:t>
            </a:r>
            <a:r>
              <a:rPr lang="en-US" altLang="zh-CN" sz="2400"/>
              <a:t>structural</a:t>
            </a:r>
            <a:r>
              <a:rPr lang="en-US" altLang="zh-CN" sz="2400">
                <a:latin typeface="Arial"/>
              </a:rPr>
              <a:t>”</a:t>
            </a:r>
            <a:r>
              <a:rPr lang="en-US" altLang="zh-CN" sz="2400"/>
              <a:t> EM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403225"/>
            <a:ext cx="7772400" cy="1143000"/>
          </a:xfrm>
        </p:spPr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Structural EM Steps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064500" cy="482441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Assume </a:t>
            </a:r>
            <a:r>
              <a:rPr lang="en-US" altLang="zh-CN" sz="2400" i="1" dirty="0"/>
              <a:t>B</a:t>
            </a:r>
            <a:r>
              <a:rPr lang="en-US" altLang="zh-CN" sz="2400" i="1" baseline="-25000" dirty="0"/>
              <a:t>0</a:t>
            </a:r>
            <a:r>
              <a:rPr lang="en-US" altLang="zh-CN" sz="2400" i="1" dirty="0"/>
              <a:t> = 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i="1" baseline="-25000" dirty="0"/>
              <a:t>0</a:t>
            </a:r>
            <a:r>
              <a:rPr lang="en-US" altLang="zh-CN" sz="2400" i="1" dirty="0"/>
              <a:t>,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i="1" baseline="-25000" dirty="0">
                <a:sym typeface="Symbol" pitchFamily="18" charset="2"/>
              </a:rPr>
              <a:t>0</a:t>
            </a:r>
            <a:r>
              <a:rPr lang="en-US" altLang="zh-CN" sz="2400" dirty="0">
                <a:sym typeface="Symbol" pitchFamily="18" charset="2"/>
              </a:rPr>
              <a:t>) is </a:t>
            </a:r>
            <a:r>
              <a:rPr lang="en-US" altLang="zh-CN" sz="2400" dirty="0">
                <a:latin typeface="Comic Sans MS"/>
                <a:sym typeface="Symbol" pitchFamily="18" charset="2"/>
              </a:rPr>
              <a:t>“</a:t>
            </a:r>
            <a:r>
              <a:rPr lang="en-US" altLang="zh-CN" sz="2400" dirty="0">
                <a:sym typeface="Symbol" pitchFamily="18" charset="2"/>
              </a:rPr>
              <a:t>current</a:t>
            </a:r>
            <a:r>
              <a:rPr lang="en-US" altLang="zh-CN" sz="2400" dirty="0">
                <a:latin typeface="Comic Sans MS"/>
                <a:sym typeface="Symbol" pitchFamily="18" charset="2"/>
              </a:rPr>
              <a:t>”</a:t>
            </a:r>
            <a:r>
              <a:rPr lang="en-US" altLang="zh-CN" sz="2400" dirty="0">
                <a:sym typeface="Symbol" pitchFamily="18" charset="2"/>
              </a:rPr>
              <a:t> hypothesis.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sym typeface="Symbol" pitchFamily="18" charset="2"/>
              </a:rPr>
              <a:t>Goal:</a:t>
            </a:r>
            <a:r>
              <a:rPr lang="en-US" altLang="zh-CN" sz="2400" dirty="0">
                <a:sym typeface="Symbol" pitchFamily="18" charset="2"/>
              </a:rPr>
              <a:t> Maximize </a:t>
            </a:r>
            <a:r>
              <a:rPr lang="en-US" altLang="zh-CN" sz="2400" b="1" dirty="0">
                <a:sym typeface="Symbol" pitchFamily="18" charset="2"/>
              </a:rPr>
              <a:t>expected score</a:t>
            </a:r>
            <a:r>
              <a:rPr lang="en-US" altLang="zh-CN" sz="2400" dirty="0">
                <a:sym typeface="Symbol" pitchFamily="18" charset="2"/>
              </a:rPr>
              <a:t>, given </a:t>
            </a:r>
            <a:r>
              <a:rPr lang="en-US" altLang="zh-CN" sz="2400" i="1" dirty="0"/>
              <a:t>B</a:t>
            </a:r>
            <a:r>
              <a:rPr lang="en-US" altLang="zh-CN" sz="2400" i="1" baseline="-25000" dirty="0"/>
              <a:t>0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i="1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i="1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i="1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where </a:t>
            </a:r>
            <a:r>
              <a:rPr lang="en-US" altLang="zh-CN" sz="2400" i="1" dirty="0"/>
              <a:t>D</a:t>
            </a:r>
            <a:r>
              <a:rPr lang="en-US" altLang="zh-CN" sz="2400" i="1" baseline="30000" dirty="0"/>
              <a:t>+</a:t>
            </a:r>
            <a:r>
              <a:rPr lang="en-US" altLang="zh-CN" sz="2400" dirty="0"/>
              <a:t> denotes </a:t>
            </a:r>
            <a:r>
              <a:rPr lang="en-US" altLang="zh-CN" sz="2400" b="1" dirty="0"/>
              <a:t>completed</a:t>
            </a:r>
            <a:r>
              <a:rPr lang="en-US" altLang="zh-CN" sz="2400" dirty="0"/>
              <a:t> data sets.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/>
              <a:t>Theorem:</a:t>
            </a:r>
            <a:r>
              <a:rPr lang="en-US" altLang="zh-CN" sz="2400" dirty="0"/>
              <a:t>(progress)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/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400" dirty="0"/>
              <a:t> 	If</a:t>
            </a:r>
            <a:r>
              <a:rPr lang="en-US" altLang="zh-CN" sz="2400" b="1" dirty="0"/>
              <a:t> </a:t>
            </a:r>
            <a:r>
              <a:rPr lang="en-US" altLang="zh-CN" sz="2400" dirty="0">
                <a:solidFill>
                  <a:schemeClr val="hlink"/>
                </a:solidFill>
              </a:rPr>
              <a:t>E[Score(</a:t>
            </a:r>
            <a:r>
              <a:rPr lang="en-US" altLang="zh-CN" sz="2400" i="1" dirty="0">
                <a:solidFill>
                  <a:schemeClr val="hlink"/>
                </a:solidFill>
              </a:rPr>
              <a:t>B : D</a:t>
            </a:r>
            <a:r>
              <a:rPr lang="en-US" altLang="zh-CN" sz="2400" i="1" baseline="30000" dirty="0">
                <a:solidFill>
                  <a:schemeClr val="hlink"/>
                </a:solidFill>
              </a:rPr>
              <a:t>+</a:t>
            </a:r>
            <a:r>
              <a:rPr lang="en-US" altLang="zh-CN" sz="2400" dirty="0">
                <a:solidFill>
                  <a:schemeClr val="hlink"/>
                </a:solidFill>
              </a:rPr>
              <a:t>) | </a:t>
            </a:r>
            <a:r>
              <a:rPr lang="en-US" altLang="zh-CN" sz="2400" i="1" dirty="0">
                <a:solidFill>
                  <a:schemeClr val="hlink"/>
                </a:solidFill>
              </a:rPr>
              <a:t>D,B</a:t>
            </a:r>
            <a:r>
              <a:rPr lang="en-US" altLang="zh-CN" sz="2400" i="1" baseline="-25000" dirty="0">
                <a:solidFill>
                  <a:schemeClr val="hlink"/>
                </a:solidFill>
              </a:rPr>
              <a:t>0</a:t>
            </a:r>
            <a:r>
              <a:rPr lang="en-US" altLang="zh-CN" sz="2400" dirty="0">
                <a:solidFill>
                  <a:schemeClr val="hlink"/>
                </a:solidFill>
              </a:rPr>
              <a:t>] &gt; E[Score(</a:t>
            </a:r>
            <a:r>
              <a:rPr lang="en-US" altLang="zh-CN" sz="2400" i="1" dirty="0">
                <a:solidFill>
                  <a:schemeClr val="hlink"/>
                </a:solidFill>
              </a:rPr>
              <a:t>B</a:t>
            </a:r>
            <a:r>
              <a:rPr lang="en-US" altLang="zh-CN" sz="2400" i="1" baseline="-25000" dirty="0">
                <a:solidFill>
                  <a:schemeClr val="hlink"/>
                </a:solidFill>
              </a:rPr>
              <a:t>0</a:t>
            </a:r>
            <a:r>
              <a:rPr lang="en-US" altLang="zh-CN" sz="2400" i="1" dirty="0">
                <a:solidFill>
                  <a:schemeClr val="hlink"/>
                </a:solidFill>
              </a:rPr>
              <a:t> : D</a:t>
            </a:r>
            <a:r>
              <a:rPr lang="en-US" altLang="zh-CN" sz="2400" i="1" baseline="30000" dirty="0">
                <a:solidFill>
                  <a:schemeClr val="hlink"/>
                </a:solidFill>
              </a:rPr>
              <a:t>+</a:t>
            </a:r>
            <a:r>
              <a:rPr lang="en-US" altLang="zh-CN" sz="2400" dirty="0">
                <a:solidFill>
                  <a:schemeClr val="hlink"/>
                </a:solidFill>
              </a:rPr>
              <a:t>) | </a:t>
            </a:r>
            <a:r>
              <a:rPr lang="en-US" altLang="zh-CN" sz="2400" i="1" dirty="0">
                <a:solidFill>
                  <a:schemeClr val="hlink"/>
                </a:solidFill>
              </a:rPr>
              <a:t>D,B</a:t>
            </a:r>
            <a:r>
              <a:rPr lang="en-US" altLang="zh-CN" sz="2400" i="1" baseline="-25000" dirty="0">
                <a:solidFill>
                  <a:schemeClr val="hlink"/>
                </a:solidFill>
              </a:rPr>
              <a:t>0</a:t>
            </a:r>
            <a:r>
              <a:rPr lang="en-US" altLang="zh-CN" sz="2400" dirty="0">
                <a:solidFill>
                  <a:schemeClr val="hlink"/>
                </a:solidFill>
              </a:rPr>
              <a:t>]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endParaRPr lang="en-US" altLang="zh-CN" sz="2400" dirty="0">
              <a:solidFill>
                <a:schemeClr val="hlink"/>
              </a:solidFill>
            </a:endParaRPr>
          </a:p>
          <a:p>
            <a:pPr algn="ctr"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		 </a:t>
            </a:r>
            <a:r>
              <a:rPr lang="en-US" altLang="zh-CN" sz="2400" dirty="0">
                <a:solidFill>
                  <a:srgbClr val="00FF00"/>
                </a:solidFill>
              </a:rPr>
              <a:t>Score(</a:t>
            </a:r>
            <a:r>
              <a:rPr lang="en-US" altLang="zh-CN" sz="2400" i="1" dirty="0">
                <a:solidFill>
                  <a:srgbClr val="00FF00"/>
                </a:solidFill>
              </a:rPr>
              <a:t>B : D</a:t>
            </a:r>
            <a:r>
              <a:rPr lang="en-US" altLang="zh-CN" sz="2400" dirty="0">
                <a:solidFill>
                  <a:srgbClr val="00FF00"/>
                </a:solidFill>
              </a:rPr>
              <a:t>) &gt; Score(</a:t>
            </a:r>
            <a:r>
              <a:rPr lang="en-US" altLang="zh-CN" sz="2400" i="1" dirty="0">
                <a:solidFill>
                  <a:srgbClr val="00FF00"/>
                </a:solidFill>
              </a:rPr>
              <a:t>B</a:t>
            </a:r>
            <a:r>
              <a:rPr lang="en-US" altLang="zh-CN" sz="2400" i="1" baseline="-25000" dirty="0">
                <a:solidFill>
                  <a:srgbClr val="00FF00"/>
                </a:solidFill>
              </a:rPr>
              <a:t>0 </a:t>
            </a:r>
            <a:r>
              <a:rPr lang="en-US" altLang="zh-CN" sz="2400" i="1" dirty="0">
                <a:solidFill>
                  <a:srgbClr val="00FF00"/>
                </a:solidFill>
              </a:rPr>
              <a:t>: D</a:t>
            </a:r>
            <a:r>
              <a:rPr lang="en-US" altLang="zh-CN" sz="2400" dirty="0">
                <a:solidFill>
                  <a:srgbClr val="00FF00"/>
                </a:solidFill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This implies that by improving the expected score, we find networks that have higher objective score.</a:t>
            </a: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1476375" y="2924175"/>
          <a:ext cx="62372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Equation" r:id="rId3" imgW="6235560" imgH="558720" progId="Equation.3">
                  <p:embed/>
                </p:oleObj>
              </mc:Choice>
              <mc:Fallback>
                <p:oleObj name="Equation" r:id="rId3" imgW="6235560" imgH="558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24175"/>
                        <a:ext cx="6237288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Structural EM for BIC/MDL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60000"/>
              </a:lnSpc>
              <a:buFont typeface="Wingdings" pitchFamily="2" charset="2"/>
              <a:buNone/>
            </a:pPr>
            <a:r>
              <a:rPr lang="en-US" altLang="zh-CN" sz="2400" dirty="0"/>
              <a:t>For the BIC/MDL score, we get that</a:t>
            </a:r>
          </a:p>
          <a:p>
            <a:pPr>
              <a:lnSpc>
                <a:spcPct val="160000"/>
              </a:lnSpc>
              <a:buFont typeface="Wingdings" pitchFamily="2" charset="2"/>
              <a:buNone/>
            </a:pPr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en-US" altLang="zh-CN" sz="2400" b="1" dirty="0"/>
          </a:p>
          <a:p>
            <a:pPr>
              <a:buFont typeface="Wingdings" pitchFamily="2" charset="2"/>
              <a:buNone/>
            </a:pPr>
            <a:endParaRPr lang="en-US" altLang="zh-CN" sz="2400" b="1" dirty="0"/>
          </a:p>
          <a:p>
            <a:pPr>
              <a:buFont typeface="Wingdings" pitchFamily="2" charset="2"/>
              <a:buNone/>
            </a:pPr>
            <a:endParaRPr lang="en-US" altLang="zh-CN" sz="2400" b="1" dirty="0"/>
          </a:p>
          <a:p>
            <a:pPr>
              <a:buFont typeface="Wingdings" pitchFamily="2" charset="2"/>
              <a:buNone/>
            </a:pPr>
            <a:r>
              <a:rPr lang="en-US" altLang="zh-CN" sz="2400" b="1" dirty="0"/>
              <a:t>Consequence: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We can use complete-data methods, </a:t>
            </a:r>
            <a:r>
              <a:rPr lang="en-US" altLang="zh-CN" sz="2400" dirty="0" smtClean="0"/>
              <a:t>where </a:t>
            </a:r>
            <a:r>
              <a:rPr lang="en-US" altLang="zh-CN" sz="2400" dirty="0"/>
              <a:t>we use expected counts, instead of actual counts.</a:t>
            </a:r>
          </a:p>
        </p:txBody>
      </p:sp>
      <p:graphicFrame>
        <p:nvGraphicFramePr>
          <p:cNvPr id="1904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14394"/>
              </p:ext>
            </p:extLst>
          </p:nvPr>
        </p:nvGraphicFramePr>
        <p:xfrm>
          <a:off x="1475656" y="2348880"/>
          <a:ext cx="6192838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公式" r:id="rId3" imgW="3873240" imgH="1193760" progId="Equation.3">
                  <p:embed/>
                </p:oleObj>
              </mc:Choice>
              <mc:Fallback>
                <p:oleObj name="公式" r:id="rId3" imgW="3873240" imgH="1193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348880"/>
                        <a:ext cx="6192838" cy="190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AutoShape 2"/>
          <p:cNvSpPr>
            <a:spLocks noChangeArrowheads="1"/>
          </p:cNvSpPr>
          <p:nvPr/>
        </p:nvSpPr>
        <p:spPr bwMode="auto">
          <a:xfrm>
            <a:off x="539750" y="4508500"/>
            <a:ext cx="1500188" cy="1644650"/>
          </a:xfrm>
          <a:prstGeom prst="can">
            <a:avLst>
              <a:gd name="adj" fmla="val 38411"/>
            </a:avLst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CN" sz="2400">
                <a:latin typeface="Comic Sans MS" pitchFamily="66" charset="0"/>
              </a:rPr>
              <a:t>Training</a:t>
            </a:r>
          </a:p>
          <a:p>
            <a:pPr algn="ctr" eaLnBrk="0" hangingPunct="0"/>
            <a:r>
              <a:rPr lang="en-US" altLang="zh-CN" sz="2400">
                <a:latin typeface="Comic Sans MS" pitchFamily="66" charset="0"/>
              </a:rPr>
              <a:t>Data</a:t>
            </a:r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3505200" y="2274888"/>
            <a:ext cx="2032000" cy="2139950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b="1" u="sng" dirty="0">
                <a:latin typeface="Comic Sans MS" pitchFamily="66" charset="0"/>
              </a:rPr>
              <a:t>Expected Counts</a:t>
            </a:r>
            <a:endParaRPr lang="en-US" altLang="zh-CN" sz="2400" u="sng" dirty="0">
              <a:latin typeface="Comic Sans MS" pitchFamily="66" charset="0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1600" dirty="0">
                <a:latin typeface="Comic Sans MS" pitchFamily="66" charset="0"/>
              </a:rPr>
              <a:t>N(X</a:t>
            </a:r>
            <a:r>
              <a:rPr lang="en-US" altLang="zh-CN" sz="1600" baseline="-25000" dirty="0">
                <a:latin typeface="Comic Sans MS" pitchFamily="66" charset="0"/>
              </a:rPr>
              <a:t>1</a:t>
            </a:r>
            <a:r>
              <a:rPr lang="en-US" altLang="zh-CN" sz="1600" dirty="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N(X</a:t>
            </a:r>
            <a:r>
              <a:rPr lang="en-US" altLang="zh-CN" sz="1600" baseline="-25000" dirty="0">
                <a:latin typeface="Comic Sans MS" pitchFamily="66" charset="0"/>
              </a:rPr>
              <a:t>2</a:t>
            </a:r>
            <a:r>
              <a:rPr lang="en-US" altLang="zh-CN" sz="1600" dirty="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N(X</a:t>
            </a:r>
            <a:r>
              <a:rPr lang="en-US" altLang="zh-CN" sz="1600" baseline="-25000" dirty="0">
                <a:latin typeface="Comic Sans MS" pitchFamily="66" charset="0"/>
              </a:rPr>
              <a:t>3</a:t>
            </a:r>
            <a:r>
              <a:rPr lang="en-US" altLang="zh-CN" sz="1600" dirty="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N(H, X</a:t>
            </a:r>
            <a:r>
              <a:rPr lang="en-US" altLang="zh-CN" sz="1600" baseline="-25000" dirty="0">
                <a:latin typeface="Comic Sans MS" pitchFamily="66" charset="0"/>
              </a:rPr>
              <a:t>1</a:t>
            </a:r>
            <a:r>
              <a:rPr lang="en-US" altLang="zh-CN" sz="1600" dirty="0">
                <a:latin typeface="Comic Sans MS" pitchFamily="66" charset="0"/>
              </a:rPr>
              <a:t>, X</a:t>
            </a:r>
            <a:r>
              <a:rPr lang="en-US" altLang="zh-CN" sz="1600" baseline="-25000" dirty="0">
                <a:latin typeface="Comic Sans MS" pitchFamily="66" charset="0"/>
              </a:rPr>
              <a:t>1</a:t>
            </a:r>
            <a:r>
              <a:rPr lang="en-US" altLang="zh-CN" sz="1600" dirty="0">
                <a:latin typeface="Comic Sans MS" pitchFamily="66" charset="0"/>
              </a:rPr>
              <a:t>, X</a:t>
            </a:r>
            <a:r>
              <a:rPr lang="en-US" altLang="zh-CN" sz="1600" baseline="-25000" dirty="0">
                <a:latin typeface="Comic Sans MS" pitchFamily="66" charset="0"/>
              </a:rPr>
              <a:t>3</a:t>
            </a:r>
            <a:r>
              <a:rPr lang="en-US" altLang="zh-CN" sz="1600" dirty="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N(Y</a:t>
            </a:r>
            <a:r>
              <a:rPr lang="en-US" altLang="zh-CN" sz="1600" baseline="-25000" dirty="0">
                <a:latin typeface="Comic Sans MS" pitchFamily="66" charset="0"/>
              </a:rPr>
              <a:t>1</a:t>
            </a:r>
            <a:r>
              <a:rPr lang="en-US" altLang="zh-CN" sz="1600" dirty="0">
                <a:latin typeface="Comic Sans MS" pitchFamily="66" charset="0"/>
              </a:rPr>
              <a:t>, H)</a:t>
            </a: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N(Y</a:t>
            </a:r>
            <a:r>
              <a:rPr lang="en-US" altLang="zh-CN" sz="1600" baseline="-25000" dirty="0">
                <a:latin typeface="Comic Sans MS" pitchFamily="66" charset="0"/>
              </a:rPr>
              <a:t>2</a:t>
            </a:r>
            <a:r>
              <a:rPr lang="en-US" altLang="zh-CN" sz="1600" dirty="0">
                <a:latin typeface="Comic Sans MS" pitchFamily="66" charset="0"/>
              </a:rPr>
              <a:t>, H)</a:t>
            </a:r>
            <a:endParaRPr lang="en-US" altLang="zh-CN" sz="1600" baseline="-25000" dirty="0">
              <a:latin typeface="Comic Sans MS" pitchFamily="66" charset="0"/>
            </a:endParaRPr>
          </a:p>
          <a:p>
            <a:pPr eaLnBrk="0" hangingPunct="0"/>
            <a:r>
              <a:rPr lang="en-US" altLang="zh-CN" sz="1600" dirty="0">
                <a:latin typeface="Comic Sans MS" pitchFamily="66" charset="0"/>
              </a:rPr>
              <a:t>N(Y</a:t>
            </a:r>
            <a:r>
              <a:rPr lang="en-US" altLang="zh-CN" sz="1600" baseline="-25000" dirty="0">
                <a:latin typeface="Comic Sans MS" pitchFamily="66" charset="0"/>
              </a:rPr>
              <a:t>3</a:t>
            </a:r>
            <a:r>
              <a:rPr lang="en-US" altLang="zh-CN" sz="1600" dirty="0">
                <a:latin typeface="Comic Sans MS" pitchFamily="66" charset="0"/>
              </a:rPr>
              <a:t>, H)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78025" y="1735138"/>
            <a:ext cx="1498600" cy="1630362"/>
            <a:chOff x="1246" y="1093"/>
            <a:chExt cx="944" cy="1027"/>
          </a:xfrm>
        </p:grpSpPr>
        <p:sp>
          <p:nvSpPr>
            <p:cNvPr id="179205" name="Line 5"/>
            <p:cNvSpPr>
              <a:spLocks noChangeShapeType="1"/>
            </p:cNvSpPr>
            <p:nvPr/>
          </p:nvSpPr>
          <p:spPr bwMode="auto">
            <a:xfrm>
              <a:off x="1248" y="2120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06" name="Text Box 6"/>
            <p:cNvSpPr txBox="1">
              <a:spLocks noChangeArrowheads="1"/>
            </p:cNvSpPr>
            <p:nvPr/>
          </p:nvSpPr>
          <p:spPr bwMode="auto">
            <a:xfrm>
              <a:off x="1246" y="1093"/>
              <a:ext cx="94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Computation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33400" y="2374900"/>
            <a:ext cx="1371600" cy="1371600"/>
            <a:chOff x="3805" y="2256"/>
            <a:chExt cx="960" cy="1200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805" y="2256"/>
              <a:ext cx="960" cy="192"/>
              <a:chOff x="3792" y="2256"/>
              <a:chExt cx="960" cy="192"/>
            </a:xfrm>
          </p:grpSpPr>
          <p:sp>
            <p:nvSpPr>
              <p:cNvPr id="179209" name="Oval 9"/>
              <p:cNvSpPr>
                <a:spLocks noChangeArrowheads="1"/>
              </p:cNvSpPr>
              <p:nvPr/>
            </p:nvSpPr>
            <p:spPr bwMode="auto">
              <a:xfrm>
                <a:off x="379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  <a:endParaRPr lang="en-US" altLang="zh-CN" sz="1400">
                  <a:latin typeface="Comic Sans MS" pitchFamily="66" charset="0"/>
                </a:endParaRPr>
              </a:p>
            </p:txBody>
          </p:sp>
          <p:sp>
            <p:nvSpPr>
              <p:cNvPr id="179210" name="Oval 10"/>
              <p:cNvSpPr>
                <a:spLocks noChangeArrowheads="1"/>
              </p:cNvSpPr>
              <p:nvPr/>
            </p:nvSpPr>
            <p:spPr bwMode="auto">
              <a:xfrm>
                <a:off x="415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  <p:sp>
            <p:nvSpPr>
              <p:cNvPr id="179211" name="Oval 11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</p:grpSp>
        <p:sp>
          <p:nvSpPr>
            <p:cNvPr id="179212" name="Oval 12"/>
            <p:cNvSpPr>
              <a:spLocks noChangeArrowheads="1"/>
            </p:cNvSpPr>
            <p:nvPr/>
          </p:nvSpPr>
          <p:spPr bwMode="auto">
            <a:xfrm>
              <a:off x="4165" y="2760"/>
              <a:ext cx="240" cy="192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Comic Sans MS" pitchFamily="66" charset="0"/>
                </a:rPr>
                <a:t>H</a:t>
              </a:r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3805" y="3264"/>
              <a:ext cx="960" cy="192"/>
              <a:chOff x="3818" y="3264"/>
              <a:chExt cx="960" cy="192"/>
            </a:xfrm>
          </p:grpSpPr>
          <p:sp>
            <p:nvSpPr>
              <p:cNvPr id="179214" name="Oval 14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79215" name="Oval 15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</a:p>
            </p:txBody>
          </p:sp>
          <p:sp>
            <p:nvSpPr>
              <p:cNvPr id="179216" name="Oval 16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</a:p>
            </p:txBody>
          </p:sp>
        </p:grpSp>
        <p:cxnSp>
          <p:nvCxnSpPr>
            <p:cNvPr id="179217" name="AutoShape 17"/>
            <p:cNvCxnSpPr>
              <a:cxnSpLocks noChangeShapeType="1"/>
              <a:stCxn id="179209" idx="5"/>
              <a:endCxn id="179212" idx="1"/>
            </p:cNvCxnSpPr>
            <p:nvPr/>
          </p:nvCxnSpPr>
          <p:spPr bwMode="auto">
            <a:xfrm>
              <a:off x="4010" y="2432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18" name="AutoShape 18"/>
            <p:cNvCxnSpPr>
              <a:cxnSpLocks noChangeShapeType="1"/>
              <a:stCxn id="179210" idx="4"/>
              <a:endCxn id="179212" idx="0"/>
            </p:cNvCxnSpPr>
            <p:nvPr/>
          </p:nvCxnSpPr>
          <p:spPr bwMode="auto">
            <a:xfrm>
              <a:off x="4285" y="2460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19" name="AutoShape 19"/>
            <p:cNvCxnSpPr>
              <a:cxnSpLocks noChangeShapeType="1"/>
              <a:stCxn id="179211" idx="3"/>
              <a:endCxn id="179212" idx="7"/>
            </p:cNvCxnSpPr>
            <p:nvPr/>
          </p:nvCxnSpPr>
          <p:spPr bwMode="auto">
            <a:xfrm flipH="1">
              <a:off x="4370" y="2432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20" name="AutoShape 20"/>
            <p:cNvCxnSpPr>
              <a:cxnSpLocks noChangeShapeType="1"/>
              <a:stCxn id="179212" idx="3"/>
              <a:endCxn id="179214" idx="7"/>
            </p:cNvCxnSpPr>
            <p:nvPr/>
          </p:nvCxnSpPr>
          <p:spPr bwMode="auto">
            <a:xfrm flipH="1">
              <a:off x="4010" y="2936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21" name="AutoShape 21"/>
            <p:cNvCxnSpPr>
              <a:cxnSpLocks noChangeShapeType="1"/>
              <a:stCxn id="179212" idx="4"/>
              <a:endCxn id="179215" idx="0"/>
            </p:cNvCxnSpPr>
            <p:nvPr/>
          </p:nvCxnSpPr>
          <p:spPr bwMode="auto">
            <a:xfrm>
              <a:off x="4285" y="2964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22" name="AutoShape 22"/>
            <p:cNvCxnSpPr>
              <a:cxnSpLocks noChangeShapeType="1"/>
              <a:stCxn id="179212" idx="5"/>
              <a:endCxn id="179216" idx="1"/>
            </p:cNvCxnSpPr>
            <p:nvPr/>
          </p:nvCxnSpPr>
          <p:spPr bwMode="auto">
            <a:xfrm>
              <a:off x="4370" y="2936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7086600" y="2603500"/>
            <a:ext cx="1371600" cy="1371600"/>
            <a:chOff x="3805" y="2256"/>
            <a:chExt cx="960" cy="1200"/>
          </a:xfrm>
        </p:grpSpPr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3805" y="2256"/>
              <a:ext cx="960" cy="192"/>
              <a:chOff x="3792" y="2256"/>
              <a:chExt cx="960" cy="192"/>
            </a:xfrm>
          </p:grpSpPr>
          <p:sp>
            <p:nvSpPr>
              <p:cNvPr id="179225" name="Oval 25"/>
              <p:cNvSpPr>
                <a:spLocks noChangeArrowheads="1"/>
              </p:cNvSpPr>
              <p:nvPr/>
            </p:nvSpPr>
            <p:spPr bwMode="auto">
              <a:xfrm>
                <a:off x="379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  <a:endParaRPr lang="en-US" altLang="zh-CN" sz="1400">
                  <a:latin typeface="Comic Sans MS" pitchFamily="66" charset="0"/>
                </a:endParaRPr>
              </a:p>
            </p:txBody>
          </p:sp>
          <p:sp>
            <p:nvSpPr>
              <p:cNvPr id="179226" name="Oval 26"/>
              <p:cNvSpPr>
                <a:spLocks noChangeArrowheads="1"/>
              </p:cNvSpPr>
              <p:nvPr/>
            </p:nvSpPr>
            <p:spPr bwMode="auto">
              <a:xfrm>
                <a:off x="415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  <p:sp>
            <p:nvSpPr>
              <p:cNvPr id="179227" name="Oval 27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</p:grpSp>
        <p:sp>
          <p:nvSpPr>
            <p:cNvPr id="179228" name="Oval 28"/>
            <p:cNvSpPr>
              <a:spLocks noChangeArrowheads="1"/>
            </p:cNvSpPr>
            <p:nvPr/>
          </p:nvSpPr>
          <p:spPr bwMode="auto">
            <a:xfrm>
              <a:off x="4165" y="2760"/>
              <a:ext cx="240" cy="192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Comic Sans MS" pitchFamily="66" charset="0"/>
                </a:rPr>
                <a:t>H</a:t>
              </a:r>
            </a:p>
          </p:txBody>
        </p:sp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3805" y="3264"/>
              <a:ext cx="960" cy="192"/>
              <a:chOff x="3818" y="3264"/>
              <a:chExt cx="960" cy="192"/>
            </a:xfrm>
          </p:grpSpPr>
          <p:sp>
            <p:nvSpPr>
              <p:cNvPr id="179230" name="Oval 30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79231" name="Oval 31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</a:p>
            </p:txBody>
          </p:sp>
          <p:sp>
            <p:nvSpPr>
              <p:cNvPr id="179232" name="Oval 32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</a:p>
            </p:txBody>
          </p:sp>
        </p:grpSp>
        <p:cxnSp>
          <p:nvCxnSpPr>
            <p:cNvPr id="179233" name="AutoShape 33"/>
            <p:cNvCxnSpPr>
              <a:cxnSpLocks noChangeShapeType="1"/>
              <a:stCxn id="179225" idx="5"/>
              <a:endCxn id="179228" idx="1"/>
            </p:cNvCxnSpPr>
            <p:nvPr/>
          </p:nvCxnSpPr>
          <p:spPr bwMode="auto">
            <a:xfrm>
              <a:off x="4010" y="2432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34" name="AutoShape 34"/>
            <p:cNvCxnSpPr>
              <a:cxnSpLocks noChangeShapeType="1"/>
              <a:stCxn id="179226" idx="4"/>
              <a:endCxn id="179228" idx="0"/>
            </p:cNvCxnSpPr>
            <p:nvPr/>
          </p:nvCxnSpPr>
          <p:spPr bwMode="auto">
            <a:xfrm>
              <a:off x="4285" y="2460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35" name="AutoShape 35"/>
            <p:cNvCxnSpPr>
              <a:cxnSpLocks noChangeShapeType="1"/>
              <a:stCxn id="179227" idx="3"/>
              <a:endCxn id="179228" idx="7"/>
            </p:cNvCxnSpPr>
            <p:nvPr/>
          </p:nvCxnSpPr>
          <p:spPr bwMode="auto">
            <a:xfrm flipH="1">
              <a:off x="4370" y="2432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36" name="AutoShape 36"/>
            <p:cNvCxnSpPr>
              <a:cxnSpLocks noChangeShapeType="1"/>
              <a:stCxn id="179228" idx="3"/>
              <a:endCxn id="179230" idx="7"/>
            </p:cNvCxnSpPr>
            <p:nvPr/>
          </p:nvCxnSpPr>
          <p:spPr bwMode="auto">
            <a:xfrm flipH="1">
              <a:off x="4010" y="2936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37" name="AutoShape 37"/>
            <p:cNvCxnSpPr>
              <a:cxnSpLocks noChangeShapeType="1"/>
              <a:stCxn id="179228" idx="4"/>
              <a:endCxn id="179231" idx="0"/>
            </p:cNvCxnSpPr>
            <p:nvPr/>
          </p:nvCxnSpPr>
          <p:spPr bwMode="auto">
            <a:xfrm>
              <a:off x="4285" y="2964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38" name="AutoShape 38"/>
            <p:cNvCxnSpPr>
              <a:cxnSpLocks noChangeShapeType="1"/>
              <a:stCxn id="179228" idx="5"/>
              <a:endCxn id="179232" idx="1"/>
            </p:cNvCxnSpPr>
            <p:nvPr/>
          </p:nvCxnSpPr>
          <p:spPr bwMode="auto">
            <a:xfrm>
              <a:off x="4370" y="2936"/>
              <a:ext cx="190" cy="34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79239" name="Text Box 39"/>
          <p:cNvSpPr txBox="1">
            <a:spLocks noChangeArrowheads="1"/>
          </p:cNvSpPr>
          <p:nvPr/>
        </p:nvSpPr>
        <p:spPr bwMode="auto">
          <a:xfrm>
            <a:off x="1066800" y="3686175"/>
            <a:ext cx="381000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3200">
                <a:latin typeface="Comic Sans MS" pitchFamily="66" charset="0"/>
                <a:sym typeface="Symbol" pitchFamily="18" charset="2"/>
              </a:rPr>
              <a:t></a:t>
            </a:r>
            <a:endParaRPr lang="en-US" altLang="zh-CN" sz="3200">
              <a:latin typeface="Comic Sans MS" pitchFamily="66" charset="0"/>
            </a:endParaRPr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529263" y="1460500"/>
            <a:ext cx="1673225" cy="1887538"/>
            <a:chOff x="3483" y="920"/>
            <a:chExt cx="1054" cy="1189"/>
          </a:xfrm>
        </p:grpSpPr>
        <p:sp>
          <p:nvSpPr>
            <p:cNvPr id="179241" name="Line 41"/>
            <p:cNvSpPr>
              <a:spLocks noChangeShapeType="1"/>
            </p:cNvSpPr>
            <p:nvPr/>
          </p:nvSpPr>
          <p:spPr bwMode="auto">
            <a:xfrm>
              <a:off x="3607" y="2109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42" name="Text Box 42"/>
            <p:cNvSpPr txBox="1">
              <a:spLocks noChangeArrowheads="1"/>
            </p:cNvSpPr>
            <p:nvPr/>
          </p:nvSpPr>
          <p:spPr bwMode="auto">
            <a:xfrm>
              <a:off x="3483" y="920"/>
              <a:ext cx="1054" cy="5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Score </a:t>
              </a:r>
            </a:p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&amp;</a:t>
              </a:r>
            </a:p>
            <a:p>
              <a:pPr algn="ctr" eaLnBrk="0" hangingPunct="0"/>
              <a:r>
                <a:rPr lang="en-US" altLang="zh-CN">
                  <a:latin typeface="Comic Sans MS" pitchFamily="66" charset="0"/>
                </a:rPr>
                <a:t> Parameterize</a:t>
              </a: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7162800" y="5019675"/>
            <a:ext cx="1371600" cy="1371600"/>
            <a:chOff x="4512" y="3162"/>
            <a:chExt cx="864" cy="864"/>
          </a:xfrm>
        </p:grpSpPr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4512" y="3162"/>
              <a:ext cx="864" cy="138"/>
              <a:chOff x="3792" y="2256"/>
              <a:chExt cx="960" cy="192"/>
            </a:xfrm>
          </p:grpSpPr>
          <p:sp>
            <p:nvSpPr>
              <p:cNvPr id="179245" name="Oval 45"/>
              <p:cNvSpPr>
                <a:spLocks noChangeArrowheads="1"/>
              </p:cNvSpPr>
              <p:nvPr/>
            </p:nvSpPr>
            <p:spPr bwMode="auto">
              <a:xfrm>
                <a:off x="379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  <a:endParaRPr lang="en-US" altLang="zh-CN" sz="1400">
                  <a:latin typeface="Comic Sans MS" pitchFamily="66" charset="0"/>
                </a:endParaRPr>
              </a:p>
            </p:txBody>
          </p:sp>
          <p:sp>
            <p:nvSpPr>
              <p:cNvPr id="179246" name="Oval 46"/>
              <p:cNvSpPr>
                <a:spLocks noChangeArrowheads="1"/>
              </p:cNvSpPr>
              <p:nvPr/>
            </p:nvSpPr>
            <p:spPr bwMode="auto">
              <a:xfrm>
                <a:off x="415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  <p:sp>
            <p:nvSpPr>
              <p:cNvPr id="179247" name="Oval 47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</p:grpSp>
        <p:sp>
          <p:nvSpPr>
            <p:cNvPr id="179248" name="Oval 48"/>
            <p:cNvSpPr>
              <a:spLocks noChangeArrowheads="1"/>
            </p:cNvSpPr>
            <p:nvPr/>
          </p:nvSpPr>
          <p:spPr bwMode="auto">
            <a:xfrm>
              <a:off x="4836" y="3525"/>
              <a:ext cx="216" cy="138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Comic Sans MS" pitchFamily="66" charset="0"/>
                </a:rPr>
                <a:t>H</a:t>
              </a:r>
            </a:p>
          </p:txBody>
        </p:sp>
        <p:grpSp>
          <p:nvGrpSpPr>
            <p:cNvPr id="12" name="Group 49"/>
            <p:cNvGrpSpPr>
              <a:grpSpLocks/>
            </p:cNvGrpSpPr>
            <p:nvPr/>
          </p:nvGrpSpPr>
          <p:grpSpPr bwMode="auto">
            <a:xfrm>
              <a:off x="4512" y="3888"/>
              <a:ext cx="864" cy="138"/>
              <a:chOff x="3818" y="3264"/>
              <a:chExt cx="960" cy="192"/>
            </a:xfrm>
          </p:grpSpPr>
          <p:sp>
            <p:nvSpPr>
              <p:cNvPr id="179250" name="Oval 50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79251" name="Oval 51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</a:p>
            </p:txBody>
          </p:sp>
          <p:sp>
            <p:nvSpPr>
              <p:cNvPr id="179252" name="Oval 52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</a:p>
            </p:txBody>
          </p:sp>
        </p:grpSp>
        <p:cxnSp>
          <p:nvCxnSpPr>
            <p:cNvPr id="179253" name="AutoShape 53"/>
            <p:cNvCxnSpPr>
              <a:cxnSpLocks noChangeShapeType="1"/>
              <a:stCxn id="179245" idx="6"/>
              <a:endCxn id="179246" idx="2"/>
            </p:cNvCxnSpPr>
            <p:nvPr/>
          </p:nvCxnSpPr>
          <p:spPr bwMode="auto">
            <a:xfrm>
              <a:off x="4740" y="3231"/>
              <a:ext cx="8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4" name="AutoShape 54"/>
            <p:cNvCxnSpPr>
              <a:cxnSpLocks noChangeShapeType="1"/>
              <a:stCxn id="179246" idx="4"/>
              <a:endCxn id="179248" idx="0"/>
            </p:cNvCxnSpPr>
            <p:nvPr/>
          </p:nvCxnSpPr>
          <p:spPr bwMode="auto">
            <a:xfrm>
              <a:off x="4944" y="3312"/>
              <a:ext cx="0" cy="2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5" name="AutoShape 55"/>
            <p:cNvCxnSpPr>
              <a:cxnSpLocks noChangeShapeType="1"/>
              <a:stCxn id="179247" idx="3"/>
              <a:endCxn id="179248" idx="7"/>
            </p:cNvCxnSpPr>
            <p:nvPr/>
          </p:nvCxnSpPr>
          <p:spPr bwMode="auto">
            <a:xfrm flipH="1">
              <a:off x="5020" y="3292"/>
              <a:ext cx="172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6" name="AutoShape 56"/>
            <p:cNvCxnSpPr>
              <a:cxnSpLocks noChangeShapeType="1"/>
              <a:stCxn id="179246" idx="3"/>
              <a:endCxn id="179250" idx="0"/>
            </p:cNvCxnSpPr>
            <p:nvPr/>
          </p:nvCxnSpPr>
          <p:spPr bwMode="auto">
            <a:xfrm flipH="1">
              <a:off x="4620" y="3292"/>
              <a:ext cx="248" cy="58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7" name="AutoShape 57"/>
            <p:cNvCxnSpPr>
              <a:cxnSpLocks noChangeShapeType="1"/>
              <a:stCxn id="179248" idx="4"/>
              <a:endCxn id="179251" idx="0"/>
            </p:cNvCxnSpPr>
            <p:nvPr/>
          </p:nvCxnSpPr>
          <p:spPr bwMode="auto">
            <a:xfrm>
              <a:off x="4944" y="3675"/>
              <a:ext cx="0" cy="2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8" name="AutoShape 58"/>
            <p:cNvCxnSpPr>
              <a:cxnSpLocks noChangeShapeType="1"/>
              <a:stCxn id="179248" idx="5"/>
              <a:endCxn id="179252" idx="1"/>
            </p:cNvCxnSpPr>
            <p:nvPr/>
          </p:nvCxnSpPr>
          <p:spPr bwMode="auto">
            <a:xfrm>
              <a:off x="5020" y="3655"/>
              <a:ext cx="172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59" name="AutoShape 59"/>
            <p:cNvCxnSpPr>
              <a:cxnSpLocks noChangeShapeType="1"/>
              <a:stCxn id="179250" idx="6"/>
              <a:endCxn id="179251" idx="2"/>
            </p:cNvCxnSpPr>
            <p:nvPr/>
          </p:nvCxnSpPr>
          <p:spPr bwMode="auto">
            <a:xfrm>
              <a:off x="4740" y="3957"/>
              <a:ext cx="8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79260" name="Line 60"/>
          <p:cNvSpPr>
            <a:spLocks noChangeShapeType="1"/>
          </p:cNvSpPr>
          <p:nvPr/>
        </p:nvSpPr>
        <p:spPr bwMode="auto">
          <a:xfrm>
            <a:off x="1905000" y="3975100"/>
            <a:ext cx="1492250" cy="5778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9261" name="Line 61"/>
          <p:cNvSpPr>
            <a:spLocks noChangeShapeType="1"/>
          </p:cNvSpPr>
          <p:nvPr/>
        </p:nvSpPr>
        <p:spPr bwMode="auto">
          <a:xfrm>
            <a:off x="5726113" y="4446588"/>
            <a:ext cx="13716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3" name="Group 62"/>
          <p:cNvGrpSpPr>
            <a:grpSpLocks/>
          </p:cNvGrpSpPr>
          <p:nvPr/>
        </p:nvGrpSpPr>
        <p:grpSpPr bwMode="auto">
          <a:xfrm>
            <a:off x="1511300" y="411163"/>
            <a:ext cx="5891213" cy="1412875"/>
            <a:chOff x="1067" y="654"/>
            <a:chExt cx="3711" cy="890"/>
          </a:xfrm>
        </p:grpSpPr>
        <p:sp>
          <p:nvSpPr>
            <p:cNvPr id="179263" name="Freeform 63"/>
            <p:cNvSpPr>
              <a:spLocks/>
            </p:cNvSpPr>
            <p:nvPr/>
          </p:nvSpPr>
          <p:spPr bwMode="auto">
            <a:xfrm>
              <a:off x="1067" y="934"/>
              <a:ext cx="3711" cy="610"/>
            </a:xfrm>
            <a:custGeom>
              <a:avLst/>
              <a:gdLst/>
              <a:ahLst/>
              <a:cxnLst>
                <a:cxn ang="0">
                  <a:pos x="3711" y="818"/>
                </a:cxn>
                <a:cxn ang="0">
                  <a:pos x="1900" y="7"/>
                </a:cxn>
                <a:cxn ang="0">
                  <a:pos x="0" y="774"/>
                </a:cxn>
              </a:cxnLst>
              <a:rect l="0" t="0" r="r" b="b"/>
              <a:pathLst>
                <a:path w="3711" h="818">
                  <a:moveTo>
                    <a:pt x="3711" y="818"/>
                  </a:moveTo>
                  <a:cubicBezTo>
                    <a:pt x="3589" y="429"/>
                    <a:pt x="2518" y="14"/>
                    <a:pt x="1900" y="7"/>
                  </a:cubicBezTo>
                  <a:cubicBezTo>
                    <a:pt x="1282" y="0"/>
                    <a:pt x="344" y="352"/>
                    <a:pt x="0" y="774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4" name="Text Box 64"/>
            <p:cNvSpPr txBox="1">
              <a:spLocks noChangeArrowheads="1"/>
            </p:cNvSpPr>
            <p:nvPr/>
          </p:nvSpPr>
          <p:spPr bwMode="auto">
            <a:xfrm>
              <a:off x="2563" y="654"/>
              <a:ext cx="76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>
                  <a:latin typeface="Arial" pitchFamily="34" charset="0"/>
                </a:rPr>
                <a:t>Reiterate</a:t>
              </a:r>
            </a:p>
          </p:txBody>
        </p:sp>
      </p:grpSp>
      <p:sp>
        <p:nvSpPr>
          <p:cNvPr id="179265" name="Rectangle 65"/>
          <p:cNvSpPr>
            <a:spLocks noChangeArrowheads="1"/>
          </p:cNvSpPr>
          <p:nvPr/>
        </p:nvSpPr>
        <p:spPr bwMode="auto">
          <a:xfrm>
            <a:off x="3511550" y="4391025"/>
            <a:ext cx="2020888" cy="1082675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600">
                <a:latin typeface="Comic Sans MS" pitchFamily="66" charset="0"/>
              </a:rPr>
              <a:t>N(X</a:t>
            </a:r>
            <a:r>
              <a:rPr lang="en-US" altLang="zh-CN" sz="1600" baseline="-25000">
                <a:latin typeface="Comic Sans MS" pitchFamily="66" charset="0"/>
              </a:rPr>
              <a:t>2,</a:t>
            </a:r>
            <a:r>
              <a:rPr lang="en-US" altLang="zh-CN" sz="1600">
                <a:latin typeface="Comic Sans MS" pitchFamily="66" charset="0"/>
              </a:rPr>
              <a:t>X</a:t>
            </a:r>
            <a:r>
              <a:rPr lang="en-US" altLang="zh-CN" sz="1600" baseline="-25000">
                <a:latin typeface="Comic Sans MS" pitchFamily="66" charset="0"/>
              </a:rPr>
              <a:t>1</a:t>
            </a:r>
            <a:r>
              <a:rPr lang="en-US" altLang="zh-CN" sz="160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>
                <a:latin typeface="Comic Sans MS" pitchFamily="66" charset="0"/>
              </a:rPr>
              <a:t>N(H, X</a:t>
            </a:r>
            <a:r>
              <a:rPr lang="en-US" altLang="zh-CN" sz="1600" baseline="-25000">
                <a:latin typeface="Comic Sans MS" pitchFamily="66" charset="0"/>
              </a:rPr>
              <a:t>1</a:t>
            </a:r>
            <a:r>
              <a:rPr lang="en-US" altLang="zh-CN" sz="1600">
                <a:latin typeface="Comic Sans MS" pitchFamily="66" charset="0"/>
              </a:rPr>
              <a:t>, X</a:t>
            </a:r>
            <a:r>
              <a:rPr lang="en-US" altLang="zh-CN" sz="1600" baseline="-25000">
                <a:latin typeface="Comic Sans MS" pitchFamily="66" charset="0"/>
              </a:rPr>
              <a:t>3</a:t>
            </a:r>
            <a:r>
              <a:rPr lang="en-US" altLang="zh-CN" sz="160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>
                <a:latin typeface="Comic Sans MS" pitchFamily="66" charset="0"/>
              </a:rPr>
              <a:t>N(Y</a:t>
            </a:r>
            <a:r>
              <a:rPr lang="en-US" altLang="zh-CN" sz="1600" baseline="-25000">
                <a:latin typeface="Comic Sans MS" pitchFamily="66" charset="0"/>
              </a:rPr>
              <a:t>1</a:t>
            </a:r>
            <a:r>
              <a:rPr lang="en-US" altLang="zh-CN" sz="1600">
                <a:latin typeface="Comic Sans MS" pitchFamily="66" charset="0"/>
              </a:rPr>
              <a:t>, X</a:t>
            </a:r>
            <a:r>
              <a:rPr lang="en-US" altLang="zh-CN" sz="1600" baseline="-25000">
                <a:latin typeface="Comic Sans MS" pitchFamily="66" charset="0"/>
              </a:rPr>
              <a:t>2</a:t>
            </a:r>
            <a:r>
              <a:rPr lang="en-US" altLang="zh-CN" sz="1600">
                <a:latin typeface="Comic Sans MS" pitchFamily="66" charset="0"/>
              </a:rPr>
              <a:t>)</a:t>
            </a:r>
          </a:p>
          <a:p>
            <a:pPr eaLnBrk="0" hangingPunct="0"/>
            <a:r>
              <a:rPr lang="en-US" altLang="zh-CN" sz="1600">
                <a:latin typeface="Comic Sans MS" pitchFamily="66" charset="0"/>
              </a:rPr>
              <a:t>N(Y</a:t>
            </a:r>
            <a:r>
              <a:rPr lang="en-US" altLang="zh-CN" sz="1600" baseline="-25000">
                <a:latin typeface="Comic Sans MS" pitchFamily="66" charset="0"/>
              </a:rPr>
              <a:t>2</a:t>
            </a:r>
            <a:r>
              <a:rPr lang="en-US" altLang="zh-CN" sz="1600">
                <a:latin typeface="Comic Sans MS" pitchFamily="66" charset="0"/>
              </a:rPr>
              <a:t>, Y</a:t>
            </a:r>
            <a:r>
              <a:rPr lang="en-US" altLang="zh-CN" sz="1600" baseline="-25000">
                <a:latin typeface="Comic Sans MS" pitchFamily="66" charset="0"/>
              </a:rPr>
              <a:t>1</a:t>
            </a:r>
            <a:r>
              <a:rPr lang="en-US" altLang="zh-CN" sz="1600">
                <a:latin typeface="Comic Sans MS" pitchFamily="66" charset="0"/>
              </a:rPr>
              <a:t>, H)</a:t>
            </a:r>
          </a:p>
        </p:txBody>
      </p: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7159625" y="5014913"/>
            <a:ext cx="1371600" cy="1371600"/>
            <a:chOff x="4512" y="3162"/>
            <a:chExt cx="864" cy="864"/>
          </a:xfrm>
        </p:grpSpPr>
        <p:grpSp>
          <p:nvGrpSpPr>
            <p:cNvPr id="15" name="Group 67"/>
            <p:cNvGrpSpPr>
              <a:grpSpLocks/>
            </p:cNvGrpSpPr>
            <p:nvPr/>
          </p:nvGrpSpPr>
          <p:grpSpPr bwMode="auto">
            <a:xfrm>
              <a:off x="4512" y="3162"/>
              <a:ext cx="864" cy="138"/>
              <a:chOff x="3792" y="2256"/>
              <a:chExt cx="960" cy="192"/>
            </a:xfrm>
          </p:grpSpPr>
          <p:sp>
            <p:nvSpPr>
              <p:cNvPr id="179268" name="Oval 68"/>
              <p:cNvSpPr>
                <a:spLocks noChangeArrowheads="1"/>
              </p:cNvSpPr>
              <p:nvPr/>
            </p:nvSpPr>
            <p:spPr bwMode="auto">
              <a:xfrm>
                <a:off x="379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  <a:endParaRPr lang="en-US" altLang="zh-CN" sz="1400">
                  <a:latin typeface="Comic Sans MS" pitchFamily="66" charset="0"/>
                </a:endParaRPr>
              </a:p>
            </p:txBody>
          </p:sp>
          <p:sp>
            <p:nvSpPr>
              <p:cNvPr id="179269" name="Oval 69"/>
              <p:cNvSpPr>
                <a:spLocks noChangeArrowheads="1"/>
              </p:cNvSpPr>
              <p:nvPr/>
            </p:nvSpPr>
            <p:spPr bwMode="auto">
              <a:xfrm>
                <a:off x="415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  <p:sp>
            <p:nvSpPr>
              <p:cNvPr id="179270" name="Oval 70"/>
              <p:cNvSpPr>
                <a:spLocks noChangeArrowheads="1"/>
              </p:cNvSpPr>
              <p:nvPr/>
            </p:nvSpPr>
            <p:spPr bwMode="auto">
              <a:xfrm>
                <a:off x="4512" y="2256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X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  <a:endParaRPr lang="en-US" altLang="zh-CN" sz="1600" baseline="-25000">
                  <a:latin typeface="Comic Sans MS" pitchFamily="66" charset="0"/>
                </a:endParaRPr>
              </a:p>
            </p:txBody>
          </p:sp>
        </p:grpSp>
        <p:sp>
          <p:nvSpPr>
            <p:cNvPr id="179271" name="Oval 71"/>
            <p:cNvSpPr>
              <a:spLocks noChangeArrowheads="1"/>
            </p:cNvSpPr>
            <p:nvPr/>
          </p:nvSpPr>
          <p:spPr bwMode="auto">
            <a:xfrm>
              <a:off x="4836" y="3525"/>
              <a:ext cx="216" cy="138"/>
            </a:xfrm>
            <a:prstGeom prst="ellipse">
              <a:avLst/>
            </a:prstGeom>
            <a:solidFill>
              <a:srgbClr val="FF9900"/>
            </a:solidFill>
            <a:ln w="38100" cap="sq">
              <a:solidFill>
                <a:schemeClr val="tx1"/>
              </a:solidFill>
              <a:round/>
              <a:headEnd type="none" w="med" len="sm"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latin typeface="Comic Sans MS" pitchFamily="66" charset="0"/>
                </a:rPr>
                <a:t>H</a:t>
              </a:r>
            </a:p>
          </p:txBody>
        </p:sp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4512" y="3888"/>
              <a:ext cx="864" cy="138"/>
              <a:chOff x="3818" y="3264"/>
              <a:chExt cx="960" cy="192"/>
            </a:xfrm>
          </p:grpSpPr>
          <p:sp>
            <p:nvSpPr>
              <p:cNvPr id="179273" name="Oval 73"/>
              <p:cNvSpPr>
                <a:spLocks noChangeArrowheads="1"/>
              </p:cNvSpPr>
              <p:nvPr/>
            </p:nvSpPr>
            <p:spPr bwMode="auto">
              <a:xfrm>
                <a:off x="381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79274" name="Oval 74"/>
              <p:cNvSpPr>
                <a:spLocks noChangeArrowheads="1"/>
              </p:cNvSpPr>
              <p:nvPr/>
            </p:nvSpPr>
            <p:spPr bwMode="auto">
              <a:xfrm>
                <a:off x="417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2</a:t>
                </a:r>
              </a:p>
            </p:txBody>
          </p:sp>
          <p:sp>
            <p:nvSpPr>
              <p:cNvPr id="179275" name="Oval 75"/>
              <p:cNvSpPr>
                <a:spLocks noChangeArrowheads="1"/>
              </p:cNvSpPr>
              <p:nvPr/>
            </p:nvSpPr>
            <p:spPr bwMode="auto">
              <a:xfrm>
                <a:off x="4538" y="3264"/>
                <a:ext cx="240" cy="192"/>
              </a:xfrm>
              <a:prstGeom prst="ellipse">
                <a:avLst/>
              </a:prstGeom>
              <a:solidFill>
                <a:srgbClr val="FF9900"/>
              </a:solidFill>
              <a:ln w="38100" cap="sq">
                <a:solidFill>
                  <a:schemeClr val="tx1"/>
                </a:solidFill>
                <a:round/>
                <a:headEnd type="none" w="med" len="sm"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latin typeface="Comic Sans MS" pitchFamily="66" charset="0"/>
                  </a:rPr>
                  <a:t>Y</a:t>
                </a:r>
                <a:r>
                  <a:rPr lang="en-US" altLang="zh-CN" sz="1400" baseline="-25000">
                    <a:latin typeface="Comic Sans MS" pitchFamily="66" charset="0"/>
                  </a:rPr>
                  <a:t>3</a:t>
                </a:r>
              </a:p>
            </p:txBody>
          </p:sp>
        </p:grpSp>
        <p:cxnSp>
          <p:nvCxnSpPr>
            <p:cNvPr id="179276" name="AutoShape 76"/>
            <p:cNvCxnSpPr>
              <a:cxnSpLocks noChangeShapeType="1"/>
              <a:stCxn id="179268" idx="6"/>
              <a:endCxn id="179269" idx="2"/>
            </p:cNvCxnSpPr>
            <p:nvPr/>
          </p:nvCxnSpPr>
          <p:spPr bwMode="auto">
            <a:xfrm>
              <a:off x="4740" y="3231"/>
              <a:ext cx="8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77" name="AutoShape 77"/>
            <p:cNvCxnSpPr>
              <a:cxnSpLocks noChangeShapeType="1"/>
              <a:stCxn id="179269" idx="4"/>
              <a:endCxn id="179271" idx="0"/>
            </p:cNvCxnSpPr>
            <p:nvPr/>
          </p:nvCxnSpPr>
          <p:spPr bwMode="auto">
            <a:xfrm>
              <a:off x="4944" y="3312"/>
              <a:ext cx="0" cy="2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78" name="AutoShape 78"/>
            <p:cNvCxnSpPr>
              <a:cxnSpLocks noChangeShapeType="1"/>
              <a:stCxn id="179270" idx="3"/>
              <a:endCxn id="179271" idx="7"/>
            </p:cNvCxnSpPr>
            <p:nvPr/>
          </p:nvCxnSpPr>
          <p:spPr bwMode="auto">
            <a:xfrm flipH="1">
              <a:off x="5020" y="3292"/>
              <a:ext cx="172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79" name="AutoShape 79"/>
            <p:cNvCxnSpPr>
              <a:cxnSpLocks noChangeShapeType="1"/>
              <a:stCxn id="179269" idx="3"/>
              <a:endCxn id="179273" idx="0"/>
            </p:cNvCxnSpPr>
            <p:nvPr/>
          </p:nvCxnSpPr>
          <p:spPr bwMode="auto">
            <a:xfrm flipH="1">
              <a:off x="4620" y="3292"/>
              <a:ext cx="248" cy="58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80" name="AutoShape 80"/>
            <p:cNvCxnSpPr>
              <a:cxnSpLocks noChangeShapeType="1"/>
              <a:stCxn id="179271" idx="4"/>
              <a:endCxn id="179274" idx="0"/>
            </p:cNvCxnSpPr>
            <p:nvPr/>
          </p:nvCxnSpPr>
          <p:spPr bwMode="auto">
            <a:xfrm>
              <a:off x="4944" y="3675"/>
              <a:ext cx="0" cy="2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81" name="AutoShape 81"/>
            <p:cNvCxnSpPr>
              <a:cxnSpLocks noChangeShapeType="1"/>
              <a:stCxn id="179271" idx="5"/>
              <a:endCxn id="179275" idx="1"/>
            </p:cNvCxnSpPr>
            <p:nvPr/>
          </p:nvCxnSpPr>
          <p:spPr bwMode="auto">
            <a:xfrm>
              <a:off x="5020" y="3655"/>
              <a:ext cx="172" cy="2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9282" name="AutoShape 82"/>
            <p:cNvCxnSpPr>
              <a:cxnSpLocks noChangeShapeType="1"/>
              <a:stCxn id="179273" idx="6"/>
              <a:endCxn id="179274" idx="2"/>
            </p:cNvCxnSpPr>
            <p:nvPr/>
          </p:nvCxnSpPr>
          <p:spPr bwMode="auto">
            <a:xfrm>
              <a:off x="4740" y="3957"/>
              <a:ext cx="84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1.48148E-6 C 0.00017 -0.15625 0.00052 -0.3125 -0.03664 -0.42662 C -0.07379 -0.54074 -0.14011 -0.64514 -0.22344 -0.68426 C -0.30678 -0.72338 -0.4533 -0.71158 -0.53664 -0.66204 C -0.61997 -0.6125 -0.67171 -0.49954 -0.72344 -0.38658 " pathEditMode="relative" ptsTypes="aaa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animBg="1"/>
      <p:bldP spid="179260" grpId="0" animBg="1"/>
      <p:bldP spid="179261" grpId="0" animBg="1"/>
      <p:bldP spid="17926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folHlink"/>
                </a:solidFill>
              </a:rPr>
              <a:t>The Structural EM Procedure</a:t>
            </a: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1219200" y="1905000"/>
            <a:ext cx="6705600" cy="260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2000" b="1" dirty="0">
                <a:latin typeface="Arial" pitchFamily="34" charset="0"/>
              </a:rPr>
              <a:t>Input: </a:t>
            </a:r>
            <a:r>
              <a:rPr lang="en-US" altLang="zh-CN" sz="2000" dirty="0">
                <a:latin typeface="Arial" pitchFamily="34" charset="0"/>
              </a:rPr>
              <a:t>B</a:t>
            </a:r>
            <a:r>
              <a:rPr lang="en-US" altLang="zh-CN" sz="2000" baseline="-25000" dirty="0">
                <a:latin typeface="Arial" pitchFamily="34" charset="0"/>
              </a:rPr>
              <a:t>0</a:t>
            </a:r>
            <a:r>
              <a:rPr lang="en-US" altLang="zh-CN" sz="2400" dirty="0">
                <a:latin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</a:rPr>
              <a:t>=</a:t>
            </a:r>
            <a:r>
              <a:rPr lang="en-US" altLang="zh-CN" sz="2400" dirty="0">
                <a:latin typeface="Arial" pitchFamily="34" charset="0"/>
              </a:rPr>
              <a:t> </a:t>
            </a:r>
            <a:r>
              <a:rPr lang="en-US" altLang="zh-CN" sz="2000" dirty="0">
                <a:latin typeface="Arial" pitchFamily="34" charset="0"/>
              </a:rPr>
              <a:t>(G</a:t>
            </a:r>
            <a:r>
              <a:rPr lang="en-US" altLang="zh-CN" sz="2000" baseline="-25000" dirty="0">
                <a:latin typeface="Arial" pitchFamily="34" charset="0"/>
              </a:rPr>
              <a:t>0</a:t>
            </a:r>
            <a:r>
              <a:rPr lang="en-US" altLang="zh-CN" sz="2000" dirty="0">
                <a:latin typeface="Arial" pitchFamily="34" charset="0"/>
              </a:rPr>
              <a:t>,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</a:t>
            </a:r>
            <a:r>
              <a:rPr lang="en-US" altLang="zh-CN" sz="2000" baseline="-25000" dirty="0">
                <a:latin typeface="Arial" pitchFamily="34" charset="0"/>
                <a:sym typeface="Symbol" pitchFamily="18" charset="2"/>
              </a:rPr>
              <a:t>0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)</a:t>
            </a:r>
          </a:p>
          <a:p>
            <a:pPr lvl="1" eaLnBrk="0" hangingPunct="0"/>
            <a:r>
              <a:rPr lang="en-US" altLang="zh-CN" sz="2000" dirty="0">
                <a:latin typeface="Arial" pitchFamily="34" charset="0"/>
                <a:sym typeface="Symbol" pitchFamily="18" charset="2"/>
              </a:rPr>
              <a:t>loop for </a:t>
            </a:r>
            <a:r>
              <a:rPr lang="en-US" altLang="zh-CN" sz="2000" i="1" dirty="0">
                <a:latin typeface="Arial" pitchFamily="34" charset="0"/>
                <a:sym typeface="Symbol" pitchFamily="18" charset="2"/>
              </a:rPr>
              <a:t>n </a:t>
            </a:r>
            <a:r>
              <a:rPr lang="en-US" altLang="zh-CN" sz="2000" i="1" dirty="0">
                <a:latin typeface="Symbol" pitchFamily="18" charset="2"/>
                <a:sym typeface="Symbol" pitchFamily="18" charset="2"/>
              </a:rPr>
              <a:t>= 0,1,</a:t>
            </a:r>
            <a:r>
              <a:rPr lang="en-US" altLang="zh-CN" sz="2000" i="1" dirty="0">
                <a:latin typeface="Arial" pitchFamily="34" charset="0"/>
                <a:sym typeface="Symbol" pitchFamily="18" charset="2"/>
              </a:rPr>
              <a:t>… 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until convergence</a:t>
            </a:r>
          </a:p>
          <a:p>
            <a:pPr lvl="1" eaLnBrk="0" hangingPunct="0"/>
            <a:r>
              <a:rPr lang="en-US" altLang="zh-CN" sz="2000" b="1" dirty="0">
                <a:latin typeface="Arial" pitchFamily="34" charset="0"/>
                <a:sym typeface="Symbol" pitchFamily="18" charset="2"/>
              </a:rPr>
              <a:t>Improve parameters:</a:t>
            </a:r>
          </a:p>
          <a:p>
            <a:pPr lvl="2" eaLnBrk="0" hangingPunct="0"/>
            <a:r>
              <a:rPr lang="en-US" altLang="zh-CN" sz="2000" dirty="0">
                <a:latin typeface="Arial" pitchFamily="34" charset="0"/>
                <a:sym typeface="Symbol" pitchFamily="18" charset="2"/>
              </a:rPr>
              <a:t>`</a:t>
            </a:r>
            <a:r>
              <a:rPr lang="en-US" altLang="zh-CN" sz="2000" i="1" baseline="-25000" dirty="0"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000" baseline="-25000" dirty="0"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000" i="1" dirty="0">
                <a:latin typeface="Symbol" pitchFamily="18" charset="2"/>
                <a:sym typeface="Symbol" pitchFamily="18" charset="2"/>
              </a:rPr>
              <a:t>= 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Parametric-EM (</a:t>
            </a:r>
            <a:r>
              <a:rPr lang="en-US" altLang="zh-CN" sz="2000" dirty="0" err="1">
                <a:latin typeface="Arial" pitchFamily="34" charset="0"/>
              </a:rPr>
              <a:t>G</a:t>
            </a:r>
            <a:r>
              <a:rPr lang="en-US" altLang="zh-CN" sz="2000" i="1" baseline="-25000" dirty="0" err="1">
                <a:latin typeface="Arial" pitchFamily="34" charset="0"/>
              </a:rPr>
              <a:t>n</a:t>
            </a:r>
            <a:r>
              <a:rPr lang="en-US" altLang="zh-CN" sz="2000" dirty="0" err="1">
                <a:latin typeface="Arial" pitchFamily="34" charset="0"/>
              </a:rPr>
              <a:t>,</a:t>
            </a:r>
            <a:r>
              <a:rPr lang="en-US" altLang="zh-CN" sz="2000" dirty="0" err="1">
                <a:latin typeface="Arial" pitchFamily="34" charset="0"/>
                <a:sym typeface="Symbol" pitchFamily="18" charset="2"/>
              </a:rPr>
              <a:t></a:t>
            </a:r>
            <a:r>
              <a:rPr lang="en-US" altLang="zh-CN" sz="2000" i="1" baseline="-25000" dirty="0" err="1"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000" baseline="-25000" dirty="0"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)</a:t>
            </a:r>
          </a:p>
          <a:p>
            <a:pPr lvl="2" eaLnBrk="0" hangingPunct="0"/>
            <a:r>
              <a:rPr lang="en-US" altLang="zh-CN" sz="2000" dirty="0">
                <a:latin typeface="Arial" pitchFamily="34" charset="0"/>
              </a:rPr>
              <a:t>let </a:t>
            </a:r>
            <a:r>
              <a:rPr lang="en-US" altLang="zh-CN" sz="2000" dirty="0" err="1">
                <a:latin typeface="Arial" pitchFamily="34" charset="0"/>
              </a:rPr>
              <a:t>B`</a:t>
            </a:r>
            <a:r>
              <a:rPr lang="en-US" altLang="zh-CN" sz="2000" i="1" baseline="-25000" dirty="0" err="1">
                <a:latin typeface="Arial" pitchFamily="34" charset="0"/>
              </a:rPr>
              <a:t>n</a:t>
            </a:r>
            <a:r>
              <a:rPr lang="en-US" altLang="zh-CN" sz="2000" dirty="0">
                <a:latin typeface="Arial" pitchFamily="34" charset="0"/>
              </a:rPr>
              <a:t>= 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(</a:t>
            </a:r>
            <a:r>
              <a:rPr lang="en-US" altLang="zh-CN" sz="2000" dirty="0" err="1">
                <a:latin typeface="Arial" pitchFamily="34" charset="0"/>
              </a:rPr>
              <a:t>G</a:t>
            </a:r>
            <a:r>
              <a:rPr lang="en-US" altLang="zh-CN" sz="2000" i="1" baseline="-25000" dirty="0" err="1">
                <a:latin typeface="Arial" pitchFamily="34" charset="0"/>
              </a:rPr>
              <a:t>n`</a:t>
            </a:r>
            <a:r>
              <a:rPr lang="en-US" altLang="zh-CN" sz="2000" dirty="0" err="1">
                <a:latin typeface="Arial" pitchFamily="34" charset="0"/>
              </a:rPr>
              <a:t>,</a:t>
            </a:r>
            <a:r>
              <a:rPr lang="en-US" altLang="zh-CN" sz="2000" dirty="0" err="1">
                <a:latin typeface="Arial" pitchFamily="34" charset="0"/>
                <a:sym typeface="Symbol" pitchFamily="18" charset="2"/>
              </a:rPr>
              <a:t>`</a:t>
            </a:r>
            <a:r>
              <a:rPr lang="en-US" altLang="zh-CN" sz="2000" i="1" baseline="-25000" dirty="0" err="1">
                <a:latin typeface="Arial" pitchFamily="34" charset="0"/>
                <a:sym typeface="Symbol" pitchFamily="18" charset="2"/>
              </a:rPr>
              <a:t>n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)</a:t>
            </a:r>
          </a:p>
          <a:p>
            <a:pPr lvl="1" eaLnBrk="0" hangingPunct="0"/>
            <a:r>
              <a:rPr lang="en-US" altLang="zh-CN" sz="2000" b="1" dirty="0">
                <a:latin typeface="Arial" pitchFamily="34" charset="0"/>
                <a:sym typeface="Symbol" pitchFamily="18" charset="2"/>
              </a:rPr>
              <a:t>Improve structure:</a:t>
            </a:r>
          </a:p>
          <a:p>
            <a:pPr lvl="2" eaLnBrk="0" hangingPunct="0"/>
            <a:r>
              <a:rPr lang="en-US" altLang="zh-CN" sz="2000" dirty="0">
                <a:latin typeface="Arial" pitchFamily="34" charset="0"/>
                <a:sym typeface="Symbol" pitchFamily="18" charset="2"/>
              </a:rPr>
              <a:t>Search for a network </a:t>
            </a:r>
            <a:r>
              <a:rPr lang="en-US" altLang="zh-CN" sz="2000" dirty="0">
                <a:latin typeface="Arial" pitchFamily="34" charset="0"/>
              </a:rPr>
              <a:t>B</a:t>
            </a:r>
            <a:r>
              <a:rPr lang="en-US" altLang="zh-CN" sz="2000" i="1" baseline="-25000" dirty="0">
                <a:latin typeface="Arial" pitchFamily="34" charset="0"/>
              </a:rPr>
              <a:t>n</a:t>
            </a:r>
            <a:r>
              <a:rPr lang="en-US" altLang="zh-CN" sz="2000" baseline="-25000" dirty="0">
                <a:latin typeface="Arial" pitchFamily="34" charset="0"/>
              </a:rPr>
              <a:t>+1</a:t>
            </a:r>
            <a:r>
              <a:rPr lang="en-US" altLang="zh-CN" sz="2000" dirty="0">
                <a:latin typeface="Arial" pitchFamily="34" charset="0"/>
              </a:rPr>
              <a:t> = 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(</a:t>
            </a:r>
            <a:r>
              <a:rPr lang="en-US" altLang="zh-CN" sz="2000" dirty="0">
                <a:latin typeface="Arial" pitchFamily="34" charset="0"/>
              </a:rPr>
              <a:t>G</a:t>
            </a:r>
            <a:r>
              <a:rPr lang="en-US" altLang="zh-CN" sz="2000" i="1" baseline="-25000" dirty="0">
                <a:latin typeface="Arial" pitchFamily="34" charset="0"/>
              </a:rPr>
              <a:t>n+1</a:t>
            </a:r>
            <a:r>
              <a:rPr lang="en-US" altLang="zh-CN" sz="2000" dirty="0">
                <a:latin typeface="Arial" pitchFamily="34" charset="0"/>
              </a:rPr>
              <a:t>,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</a:t>
            </a:r>
            <a:r>
              <a:rPr lang="en-US" altLang="zh-CN" sz="2000" i="1" baseline="-25000" dirty="0">
                <a:latin typeface="Arial" pitchFamily="34" charset="0"/>
                <a:sym typeface="Symbol" pitchFamily="18" charset="2"/>
              </a:rPr>
              <a:t>n+1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) </a:t>
            </a:r>
            <a:r>
              <a:rPr lang="en-US" altLang="zh-CN" sz="2000" dirty="0" err="1">
                <a:latin typeface="Arial" pitchFamily="34" charset="0"/>
                <a:sym typeface="Symbol" pitchFamily="18" charset="2"/>
              </a:rPr>
              <a:t>s.t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.</a:t>
            </a:r>
          </a:p>
          <a:p>
            <a:pPr lvl="2" eaLnBrk="0" hangingPunct="0"/>
            <a:r>
              <a:rPr lang="en-US" altLang="zh-CN" sz="2000" dirty="0">
                <a:latin typeface="Arial" pitchFamily="34" charset="0"/>
                <a:sym typeface="Symbol" pitchFamily="18" charset="2"/>
              </a:rPr>
              <a:t>E[Score(</a:t>
            </a:r>
            <a:r>
              <a:rPr lang="en-US" altLang="zh-CN" sz="2000" dirty="0">
                <a:latin typeface="Arial" pitchFamily="34" charset="0"/>
              </a:rPr>
              <a:t>B</a:t>
            </a:r>
            <a:r>
              <a:rPr lang="en-US" altLang="zh-CN" sz="2000" i="1" baseline="-25000" dirty="0">
                <a:latin typeface="Arial" pitchFamily="34" charset="0"/>
              </a:rPr>
              <a:t>n</a:t>
            </a:r>
            <a:r>
              <a:rPr lang="en-US" altLang="zh-CN" sz="2000" baseline="-25000" dirty="0">
                <a:latin typeface="Arial" pitchFamily="34" charset="0"/>
              </a:rPr>
              <a:t>+1</a:t>
            </a:r>
            <a:r>
              <a:rPr lang="en-US" altLang="zh-CN" sz="2000" dirty="0">
                <a:latin typeface="Arial" pitchFamily="34" charset="0"/>
              </a:rPr>
              <a:t>:D) | </a:t>
            </a:r>
            <a:r>
              <a:rPr lang="en-US" altLang="zh-CN" sz="2000" dirty="0" err="1">
                <a:latin typeface="Arial" pitchFamily="34" charset="0"/>
              </a:rPr>
              <a:t>B`</a:t>
            </a:r>
            <a:r>
              <a:rPr lang="en-US" altLang="zh-CN" sz="2000" i="1" baseline="-25000" dirty="0" err="1">
                <a:latin typeface="Arial" pitchFamily="34" charset="0"/>
              </a:rPr>
              <a:t>n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] &gt; E[Score(</a:t>
            </a:r>
            <a:r>
              <a:rPr lang="en-US" altLang="zh-CN" sz="2000" dirty="0" err="1">
                <a:latin typeface="Arial" pitchFamily="34" charset="0"/>
              </a:rPr>
              <a:t>B`</a:t>
            </a:r>
            <a:r>
              <a:rPr lang="en-US" altLang="zh-CN" sz="2000" i="1" baseline="-25000" dirty="0" err="1">
                <a:latin typeface="Arial" pitchFamily="34" charset="0"/>
              </a:rPr>
              <a:t>n</a:t>
            </a:r>
            <a:r>
              <a:rPr lang="en-US" altLang="zh-CN" sz="2000" dirty="0" err="1">
                <a:latin typeface="Arial" pitchFamily="34" charset="0"/>
              </a:rPr>
              <a:t>:D</a:t>
            </a:r>
            <a:r>
              <a:rPr lang="en-US" altLang="zh-CN" sz="2000" dirty="0">
                <a:latin typeface="Arial" pitchFamily="34" charset="0"/>
              </a:rPr>
              <a:t>) | </a:t>
            </a:r>
            <a:r>
              <a:rPr lang="en-US" altLang="zh-CN" sz="2000" dirty="0" err="1">
                <a:latin typeface="Arial" pitchFamily="34" charset="0"/>
              </a:rPr>
              <a:t>B`</a:t>
            </a:r>
            <a:r>
              <a:rPr lang="en-US" altLang="zh-CN" sz="2000" i="1" baseline="-25000" dirty="0" err="1">
                <a:latin typeface="Arial" pitchFamily="34" charset="0"/>
              </a:rPr>
              <a:t>n</a:t>
            </a:r>
            <a:r>
              <a:rPr lang="en-US" altLang="zh-CN" sz="2000" dirty="0">
                <a:latin typeface="Arial" pitchFamily="34" charset="0"/>
                <a:sym typeface="Symbol" pitchFamily="18" charset="2"/>
              </a:rPr>
              <a:t>] </a:t>
            </a:r>
          </a:p>
        </p:txBody>
      </p:sp>
      <p:sp>
        <p:nvSpPr>
          <p:cNvPr id="1925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4724400"/>
            <a:ext cx="7772400" cy="1873250"/>
          </a:xfrm>
          <a:noFill/>
          <a:ln/>
        </p:spPr>
        <p:txBody>
          <a:bodyPr lIns="92075" tIns="46038" rIns="92075" bIns="46038"/>
          <a:lstStyle/>
          <a:p>
            <a:r>
              <a:rPr lang="en-US" altLang="zh-CN" sz="2400" dirty="0"/>
              <a:t>Parametric-EM() can be replaced by Gradient Ascent, Newton-</a:t>
            </a:r>
            <a:r>
              <a:rPr lang="en-US" altLang="zh-CN" sz="2400" dirty="0" err="1"/>
              <a:t>Raphson</a:t>
            </a:r>
            <a:r>
              <a:rPr lang="en-US" altLang="zh-CN" sz="2400" dirty="0"/>
              <a:t> methods, or accelerated EM.</a:t>
            </a:r>
          </a:p>
          <a:p>
            <a:r>
              <a:rPr lang="en-US" altLang="zh-CN" sz="2400" dirty="0"/>
              <a:t>Early stopping parameter optimization stage avoids </a:t>
            </a:r>
            <a:r>
              <a:rPr lang="en-US" altLang="zh-CN" sz="2400" dirty="0">
                <a:latin typeface="Comic Sans MS"/>
              </a:rPr>
              <a:t>“</a:t>
            </a:r>
            <a:r>
              <a:rPr lang="en-US" altLang="zh-CN" sz="2400" dirty="0"/>
              <a:t>entrenchment</a:t>
            </a:r>
            <a:r>
              <a:rPr lang="en-US" altLang="zh-CN" sz="2400" dirty="0">
                <a:latin typeface="Comic Sans MS"/>
              </a:rPr>
              <a:t>”</a:t>
            </a:r>
            <a:r>
              <a:rPr lang="en-US" altLang="zh-CN" sz="2400" dirty="0"/>
              <a:t> in current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App1: Expression Data Analysis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3600" dirty="0"/>
              <a:t>Reference:</a:t>
            </a:r>
          </a:p>
          <a:p>
            <a:endParaRPr lang="en-US" altLang="zh-CN" sz="3600" dirty="0"/>
          </a:p>
          <a:p>
            <a:r>
              <a:rPr lang="en-US" altLang="zh-CN" sz="2800" dirty="0" err="1"/>
              <a:t>N.Friedman</a:t>
            </a:r>
            <a:r>
              <a:rPr lang="en-US" altLang="zh-CN" sz="2800" dirty="0"/>
              <a:t> et al. Using Bayesian Networks to analyze expression data. </a:t>
            </a:r>
            <a:r>
              <a:rPr lang="en-US" altLang="zh-CN" sz="2800" i="1" dirty="0"/>
              <a:t>J. </a:t>
            </a:r>
            <a:r>
              <a:rPr lang="en-US" altLang="zh-CN" sz="2800" i="1" dirty="0" err="1"/>
              <a:t>Comput</a:t>
            </a:r>
            <a:r>
              <a:rPr lang="en-US" altLang="zh-CN" sz="2800" i="1" dirty="0"/>
              <a:t>. Biol.,</a:t>
            </a:r>
            <a:r>
              <a:rPr lang="en-US" altLang="zh-CN" sz="2800" dirty="0"/>
              <a:t> </a:t>
            </a:r>
            <a:r>
              <a:rPr lang="en-US" altLang="zh-CN" sz="2800" b="1" dirty="0"/>
              <a:t>7</a:t>
            </a:r>
            <a:r>
              <a:rPr lang="en-US" altLang="zh-CN" sz="2800" dirty="0"/>
              <a:t>:601-620, 2000.</a:t>
            </a:r>
          </a:p>
          <a:p>
            <a:r>
              <a:rPr lang="en-US" altLang="zh-CN" sz="2800" dirty="0" err="1"/>
              <a:t>A.Hartemink</a:t>
            </a:r>
            <a:r>
              <a:rPr lang="en-US" altLang="zh-CN" sz="2800" dirty="0"/>
              <a:t> et al. Combining location and expression data for principled discovery of genetic regulatory network models. PSB 2002.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Motivation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Extract meaningful information from gene expression data.</a:t>
            </a:r>
          </a:p>
          <a:p>
            <a:pPr lvl="1"/>
            <a:r>
              <a:rPr lang="en-US" altLang="zh-CN"/>
              <a:t>Infer regulatory mechanism.</a:t>
            </a:r>
          </a:p>
          <a:p>
            <a:pPr lvl="1"/>
            <a:r>
              <a:rPr lang="en-US" altLang="zh-CN"/>
              <a:t>Reveal function of proteins.</a:t>
            </a:r>
          </a:p>
          <a:p>
            <a:pPr lvl="1"/>
            <a:r>
              <a:rPr lang="en-US" altLang="zh-CN">
                <a:latin typeface="Arial"/>
              </a:rPr>
              <a:t>……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folHlink"/>
                </a:solidFill>
              </a:rPr>
              <a:t>Case 1: Cell-cycle Data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Yeast cell-cycle data (P.Spellman, </a:t>
            </a:r>
            <a:r>
              <a:rPr lang="en-US" altLang="zh-CN" i="1"/>
              <a:t>Mol. Biol. of the cell</a:t>
            </a:r>
            <a:r>
              <a:rPr lang="en-US" altLang="zh-CN"/>
              <a:t>, 1998). </a:t>
            </a:r>
          </a:p>
          <a:p>
            <a:pPr>
              <a:lnSpc>
                <a:spcPct val="90000"/>
              </a:lnSpc>
            </a:pPr>
            <a:r>
              <a:rPr lang="en-US" altLang="zh-CN"/>
              <a:t>7 time series under different cell cycle synchronization methods (alpha, beta factor, CDC15, CDC24, CDC28,cln2,3).</a:t>
            </a:r>
          </a:p>
          <a:p>
            <a:pPr>
              <a:lnSpc>
                <a:spcPct val="90000"/>
              </a:lnSpc>
            </a:pPr>
            <a:r>
              <a:rPr lang="en-US" altLang="zh-CN"/>
              <a:t>6177 ORFs, 77 time points.</a:t>
            </a:r>
          </a:p>
          <a:p>
            <a:pPr>
              <a:lnSpc>
                <a:spcPct val="90000"/>
              </a:lnSpc>
            </a:pPr>
            <a:r>
              <a:rPr lang="en-US" altLang="zh-CN"/>
              <a:t>800 genes are identified related to cell cycle process (big variation).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4472</Words>
  <Application>Microsoft Office PowerPoint</Application>
  <PresentationFormat>全屏显示(4:3)</PresentationFormat>
  <Paragraphs>989</Paragraphs>
  <Slides>144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144</vt:i4>
      </vt:variant>
    </vt:vector>
  </HeadingPairs>
  <TitlesOfParts>
    <vt:vector size="153" baseType="lpstr">
      <vt:lpstr>Office 主题</vt:lpstr>
      <vt:lpstr>Formula</vt:lpstr>
      <vt:lpstr>Equation</vt:lpstr>
      <vt:lpstr>MathType 6.0 Equation</vt:lpstr>
      <vt:lpstr>Clip</vt:lpstr>
      <vt:lpstr>Chart</vt:lpstr>
      <vt:lpstr>公式</vt:lpstr>
      <vt:lpstr>位图图像</vt:lpstr>
      <vt:lpstr>Aurora Equation</vt:lpstr>
      <vt:lpstr>第7章: Regulatory Network</vt:lpstr>
      <vt:lpstr>Part I: Regulatory Network</vt:lpstr>
      <vt:lpstr>Transcription Regulatory Code</vt:lpstr>
      <vt:lpstr>How to Clarify Transcription Regulatory code ?</vt:lpstr>
      <vt:lpstr>ChIP-chip Experiments</vt:lpstr>
      <vt:lpstr>ChIP-chip Experiments</vt:lpstr>
      <vt:lpstr>ChIP-chip Experiments</vt:lpstr>
      <vt:lpstr>Protein-DNA Interactions</vt:lpstr>
      <vt:lpstr>ChIP-chip Experiments</vt:lpstr>
      <vt:lpstr>PowerPoint 演示文稿</vt:lpstr>
      <vt:lpstr>PowerPoint 演示文稿</vt:lpstr>
      <vt:lpstr>Multiple Conditions</vt:lpstr>
      <vt:lpstr>Part II: Reverse Engineering</vt:lpstr>
      <vt:lpstr>DREAM Project</vt:lpstr>
      <vt:lpstr>Modeling Expression with Differential Equations</vt:lpstr>
      <vt:lpstr>An example: From discrete- to continuous-valued networks</vt:lpstr>
      <vt:lpstr>The steady state assumption</vt:lpstr>
      <vt:lpstr>The Inference Procedure</vt:lpstr>
      <vt:lpstr>Multiple regression</vt:lpstr>
      <vt:lpstr>Application to SOS System</vt:lpstr>
      <vt:lpstr>Part III: Bayesian Network</vt:lpstr>
      <vt:lpstr>Motivation</vt:lpstr>
      <vt:lpstr>Bayesian Network</vt:lpstr>
      <vt:lpstr>Bayesian Networks: Example</vt:lpstr>
      <vt:lpstr>Learning Problems</vt:lpstr>
      <vt:lpstr>A: Learning Parameters</vt:lpstr>
      <vt:lpstr>Simple Case: Binomial Experiment</vt:lpstr>
      <vt:lpstr>Likelihood Function</vt:lpstr>
      <vt:lpstr>Sufficient Statistics</vt:lpstr>
      <vt:lpstr>Maximum Likelihood Estimation (MLE)</vt:lpstr>
      <vt:lpstr>MLE In Binomial Case</vt:lpstr>
      <vt:lpstr>MLE is Not Enough</vt:lpstr>
      <vt:lpstr>Bayesian Inference</vt:lpstr>
      <vt:lpstr>Binomial Experiment Revised</vt:lpstr>
      <vt:lpstr>Beta Distribution</vt:lpstr>
      <vt:lpstr>MAP (Maximum A-Posterior Probability)</vt:lpstr>
      <vt:lpstr>Intuition</vt:lpstr>
      <vt:lpstr>Bayesian Inference vs. MLE</vt:lpstr>
      <vt:lpstr>Bayesian Inference vs. MLE (Cont.)</vt:lpstr>
      <vt:lpstr>Learning Parameters</vt:lpstr>
      <vt:lpstr>Likelihood Function </vt:lpstr>
      <vt:lpstr>Likelihood Function</vt:lpstr>
      <vt:lpstr>Likelihood Function</vt:lpstr>
      <vt:lpstr>General Bayesian Networks</vt:lpstr>
      <vt:lpstr>General Bayesian Networks (Cont.)</vt:lpstr>
      <vt:lpstr>From Binomial to Multinomial</vt:lpstr>
      <vt:lpstr>From Beta to Dirichlet Distribution</vt:lpstr>
      <vt:lpstr>From Beta to Dirichlet Distribution</vt:lpstr>
      <vt:lpstr>Likelihood for Multinomial Network</vt:lpstr>
      <vt:lpstr>Bayesian Inference for Multinomial Network</vt:lpstr>
      <vt:lpstr>More Generalizations</vt:lpstr>
      <vt:lpstr>Learning Parameters: Summary</vt:lpstr>
      <vt:lpstr>B. Learning Structure From Data</vt:lpstr>
      <vt:lpstr>Why Struggle for Accurate Structure?</vt:lpstr>
      <vt:lpstr>Score­based Learning</vt:lpstr>
      <vt:lpstr>Score Function I</vt:lpstr>
      <vt:lpstr>Marginal Likelihood (Multinomial Case)</vt:lpstr>
      <vt:lpstr>Practical Consideration</vt:lpstr>
      <vt:lpstr>Structure Prior Choice</vt:lpstr>
      <vt:lpstr>Model Selection</vt:lpstr>
      <vt:lpstr>Score Function II</vt:lpstr>
      <vt:lpstr>Minimum Description Length Principle</vt:lpstr>
      <vt:lpstr>Minimum Description Length Principle (Cont.)</vt:lpstr>
      <vt:lpstr>Decomposability</vt:lpstr>
      <vt:lpstr>Tree-structured Networks</vt:lpstr>
      <vt:lpstr>Learning Trees</vt:lpstr>
      <vt:lpstr>Learning Tree</vt:lpstr>
      <vt:lpstr>Kruskal’s Algorithm on MST</vt:lpstr>
      <vt:lpstr>Heuristic Search: Beyond Trees</vt:lpstr>
      <vt:lpstr>Local Search</vt:lpstr>
      <vt:lpstr>Typical Operations In Heuristic Search</vt:lpstr>
      <vt:lpstr>Local Search: Possible Pitfalls</vt:lpstr>
      <vt:lpstr>Escape From Traps</vt:lpstr>
      <vt:lpstr>Discovering Structure</vt:lpstr>
      <vt:lpstr>Discovering Structure</vt:lpstr>
      <vt:lpstr>Bayesian Approach</vt:lpstr>
      <vt:lpstr>Practical Implementation</vt:lpstr>
      <vt:lpstr>C: Dealing With Missing Data</vt:lpstr>
      <vt:lpstr>Incomplete Data</vt:lpstr>
      <vt:lpstr>Hidden (Latent) Variables</vt:lpstr>
      <vt:lpstr>More Computation</vt:lpstr>
      <vt:lpstr>Learning Parameters With Incomplete Data</vt:lpstr>
      <vt:lpstr>EM Intuition</vt:lpstr>
      <vt:lpstr>EM Algorithm</vt:lpstr>
      <vt:lpstr>EM Algorithm (Cont.)</vt:lpstr>
      <vt:lpstr>EM Algorithm (Cont.)</vt:lpstr>
      <vt:lpstr>Computational Bottleneck</vt:lpstr>
      <vt:lpstr>Summary: Parameter Learning With Incomplete Data</vt:lpstr>
      <vt:lpstr>Incomplete Data: Structure Scores</vt:lpstr>
      <vt:lpstr>Naïve Approach</vt:lpstr>
      <vt:lpstr>Structural EM</vt:lpstr>
      <vt:lpstr>Structural EM (Cont.)</vt:lpstr>
      <vt:lpstr>Structural EM Steps</vt:lpstr>
      <vt:lpstr>Structural EM for BIC/MDL</vt:lpstr>
      <vt:lpstr>PowerPoint 演示文稿</vt:lpstr>
      <vt:lpstr>The Structural EM Procedure</vt:lpstr>
      <vt:lpstr>App1: Expression Data Analysis</vt:lpstr>
      <vt:lpstr>Motivation</vt:lpstr>
      <vt:lpstr>Case 1: Cell-cycle Data</vt:lpstr>
      <vt:lpstr>Bayesian Network Model</vt:lpstr>
      <vt:lpstr>Learning Bayesian Network (Cont.)</vt:lpstr>
      <vt:lpstr>Sparse Candidate Algorithm</vt:lpstr>
      <vt:lpstr>Estimate Feature Significance Bootstrap Method</vt:lpstr>
      <vt:lpstr>Markov Relation</vt:lpstr>
      <vt:lpstr>Markov Relation (Cont.)</vt:lpstr>
      <vt:lpstr>Order Relation</vt:lpstr>
      <vt:lpstr>Dominant Genes</vt:lpstr>
      <vt:lpstr>PowerPoint 演示文稿</vt:lpstr>
      <vt:lpstr>Case 2: Pheromone and Mating Response</vt:lpstr>
      <vt:lpstr>Genes Selected</vt:lpstr>
      <vt:lpstr>Location Analysis (Chip-chip)</vt:lpstr>
      <vt:lpstr>Bayesian Network Model</vt:lpstr>
      <vt:lpstr>Learning Bayesian Network</vt:lpstr>
      <vt:lpstr>Learning Bayesian Network (Cont.)</vt:lpstr>
      <vt:lpstr>Learned Network Without Constraint</vt:lpstr>
      <vt:lpstr>Learned Network With Constraints</vt:lpstr>
      <vt:lpstr>App2. Bayesian Classifier</vt:lpstr>
      <vt:lpstr>Basic Problem</vt:lpstr>
      <vt:lpstr>Naïve Bayesian Network</vt:lpstr>
      <vt:lpstr>Tree Argumented Naive Bayes (TAN) Model</vt:lpstr>
      <vt:lpstr>最大权值相关树</vt:lpstr>
      <vt:lpstr>最大权值相关树</vt:lpstr>
      <vt:lpstr>GO Function Prediction</vt:lpstr>
      <vt:lpstr>Gene Ontology Structure</vt:lpstr>
      <vt:lpstr>Formalization</vt:lpstr>
      <vt:lpstr>Bayesian Network Model</vt:lpstr>
      <vt:lpstr>Fragment of Learned Bayesian Network</vt:lpstr>
      <vt:lpstr>Further Reading</vt:lpstr>
      <vt:lpstr>Bayesian Network Sourses</vt:lpstr>
      <vt:lpstr>Bayesian Network Sourses</vt:lpstr>
      <vt:lpstr>Part IV Gaussian Graphical Model</vt:lpstr>
      <vt:lpstr>Multivariate Gaussian Distribution</vt:lpstr>
      <vt:lpstr>Multivariate Gaussian Distribution</vt:lpstr>
      <vt:lpstr>Multivariate Gaussian Distribution</vt:lpstr>
      <vt:lpstr>Multivariate Gaussian Distribution</vt:lpstr>
      <vt:lpstr>Multivariate Gaussian Distribution</vt:lpstr>
      <vt:lpstr>Multivariate Gaussian Distribution</vt:lpstr>
      <vt:lpstr>Multivariate Gaussian Distribution</vt:lpstr>
      <vt:lpstr>Multivariate Gaussian Distribution</vt:lpstr>
      <vt:lpstr>Multivariate Gaussian Distribution</vt:lpstr>
      <vt:lpstr>Precision Matrix</vt:lpstr>
      <vt:lpstr>Neighborhood Selection</vt:lpstr>
      <vt:lpstr>L1-loglikelihood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Network Inference</dc:title>
  <dc:creator>Minghua Deng</dc:creator>
  <cp:lastModifiedBy>Minghua Deng</cp:lastModifiedBy>
  <cp:revision>70</cp:revision>
  <dcterms:created xsi:type="dcterms:W3CDTF">2013-06-03T12:59:26Z</dcterms:created>
  <dcterms:modified xsi:type="dcterms:W3CDTF">2015-05-05T06:01:56Z</dcterms:modified>
</cp:coreProperties>
</file>